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C1D67-3F9C-450D-8F5C-66E09C28DABD}" type="slidenum">
              <a:rPr lang="en-US" altLang="en-US" smtClean="0"/>
              <a:pPr/>
              <a:t>1</a:t>
            </a:fld>
            <a:endParaRPr lang="en-US" altLang="en-US"/>
          </a:p>
        </p:txBody>
      </p:sp>
    </p:spTree>
    <p:extLst>
      <p:ext uri="{BB962C8B-B14F-4D97-AF65-F5344CB8AC3E}">
        <p14:creationId xmlns:p14="http://schemas.microsoft.com/office/powerpoint/2010/main" val="20930929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Japanese Export Porcelain: </a:t>
            </a:r>
            <a:r>
              <a:rPr lang="en-US" altLang="en-US" b="0" dirty="0" smtClean="0"/>
              <a:t>Part of a larger set made for the Dutch East India Company. Photograph courtesy Peabody Essex Museum, #83830</a:t>
            </a:r>
          </a:p>
        </p:txBody>
      </p:sp>
      <p:sp>
        <p:nvSpPr>
          <p:cNvPr id="184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B8289FF-8CAE-47D6-8716-2D9E9F4F852D}" type="slidenum">
              <a:rPr lang="en-US" altLang="en-US" sz="1200">
                <a:latin typeface="Calibri" pitchFamily="34" charset="0"/>
              </a:rPr>
              <a:pPr eaLnBrk="1" hangingPunct="1"/>
              <a:t>10</a:t>
            </a:fld>
            <a:endParaRPr lang="en-US" altLang="en-US" sz="1200">
              <a:latin typeface="Calibri" pitchFamily="34" charset="0"/>
            </a:endParaRPr>
          </a:p>
        </p:txBody>
      </p:sp>
    </p:spTree>
    <p:extLst>
      <p:ext uri="{BB962C8B-B14F-4D97-AF65-F5344CB8AC3E}">
        <p14:creationId xmlns:p14="http://schemas.microsoft.com/office/powerpoint/2010/main" val="33548310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C1D67-3F9C-450D-8F5C-66E09C28DABD}" type="slidenum">
              <a:rPr lang="en-US" altLang="en-US" smtClean="0"/>
              <a:pPr/>
              <a:t>11</a:t>
            </a:fld>
            <a:endParaRPr lang="en-US" altLang="en-US"/>
          </a:p>
        </p:txBody>
      </p:sp>
    </p:spTree>
    <p:extLst>
      <p:ext uri="{BB962C8B-B14F-4D97-AF65-F5344CB8AC3E}">
        <p14:creationId xmlns:p14="http://schemas.microsoft.com/office/powerpoint/2010/main" val="4111704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C1D67-3F9C-450D-8F5C-66E09C28DABD}" type="slidenum">
              <a:rPr lang="en-US" altLang="en-US" smtClean="0"/>
              <a:pPr/>
              <a:t>12</a:t>
            </a:fld>
            <a:endParaRPr lang="en-US" altLang="en-US"/>
          </a:p>
        </p:txBody>
      </p:sp>
    </p:spTree>
    <p:extLst>
      <p:ext uri="{BB962C8B-B14F-4D97-AF65-F5344CB8AC3E}">
        <p14:creationId xmlns:p14="http://schemas.microsoft.com/office/powerpoint/2010/main" val="16152569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Tokugawa </a:t>
            </a:r>
            <a:r>
              <a:rPr lang="en-US" altLang="en-US" b="1" dirty="0" err="1" smtClean="0"/>
              <a:t>Ieyasu</a:t>
            </a:r>
            <a:r>
              <a:rPr lang="en-US" altLang="en-US" b="1" dirty="0" smtClean="0"/>
              <a:t>: </a:t>
            </a:r>
            <a:r>
              <a:rPr lang="en-US" altLang="en-US" b="0" dirty="0" smtClean="0"/>
              <a:t>One of </a:t>
            </a:r>
            <a:r>
              <a:rPr lang="en-US" altLang="en-US" b="0" dirty="0" err="1" smtClean="0"/>
              <a:t>Hideyoshi's</a:t>
            </a:r>
            <a:r>
              <a:rPr lang="en-US" altLang="en-US" b="0" dirty="0" smtClean="0"/>
              <a:t> allies and last of the "three unifiers." Like many warlords, </a:t>
            </a:r>
            <a:r>
              <a:rPr lang="en-US" altLang="en-US" b="0" dirty="0" err="1" smtClean="0"/>
              <a:t>Ieyasu's</a:t>
            </a:r>
            <a:r>
              <a:rPr lang="en-US" altLang="en-US" b="0" dirty="0" smtClean="0"/>
              <a:t> formal portrait is done wearing robes appropriate to his court rank, rather than in armor. This attests to the symbolic importance of the court and emperor in Kyoto even after their political power had waned.</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CC84D8E-91A0-46D2-A444-3752FFDAF177}" type="slidenum">
              <a:rPr lang="en-US" altLang="en-US" sz="1200">
                <a:latin typeface="Calibri" pitchFamily="34" charset="0"/>
              </a:rPr>
              <a:pPr eaLnBrk="1" hangingPunct="1"/>
              <a:t>13</a:t>
            </a:fld>
            <a:endParaRPr lang="en-US" altLang="en-US" sz="1200">
              <a:latin typeface="Calibri" pitchFamily="34" charset="0"/>
            </a:endParaRPr>
          </a:p>
        </p:txBody>
      </p:sp>
    </p:spTree>
    <p:extLst>
      <p:ext uri="{BB962C8B-B14F-4D97-AF65-F5344CB8AC3E}">
        <p14:creationId xmlns:p14="http://schemas.microsoft.com/office/powerpoint/2010/main" val="34991499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Woodblock Print of the “Forty-Seven Ronin” Story: </a:t>
            </a:r>
            <a:r>
              <a:rPr lang="en-US" altLang="en-US" b="0" dirty="0" smtClean="0"/>
              <a:t>The saga of the Forty-Seven Ronin and the avenging of their fallen leader has fascinated the Japanese public since the event occurred in 1702. This colored woodcut from the Tokugawa period shows the leaders of the group pausing on the snowy banks of the Sumida River in Edo (Tokyo) before storming their enemy’s residence.</a:t>
            </a:r>
          </a:p>
        </p:txBody>
      </p:sp>
      <p:sp>
        <p:nvSpPr>
          <p:cNvPr id="24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B8CAFB3-3B54-496B-B36B-0A61E87E4B5F}" type="slidenum">
              <a:rPr lang="en-US" altLang="en-US" sz="1200">
                <a:latin typeface="Calibri" pitchFamily="34" charset="0"/>
              </a:rPr>
              <a:pPr eaLnBrk="1" hangingPunct="1"/>
              <a:t>14</a:t>
            </a:fld>
            <a:endParaRPr lang="en-US" altLang="en-US" sz="1200">
              <a:latin typeface="Calibri" pitchFamily="34" charset="0"/>
            </a:endParaRPr>
          </a:p>
        </p:txBody>
      </p:sp>
    </p:spTree>
    <p:extLst>
      <p:ext uri="{BB962C8B-B14F-4D97-AF65-F5344CB8AC3E}">
        <p14:creationId xmlns:p14="http://schemas.microsoft.com/office/powerpoint/2010/main" val="2801708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Nineteenth-Century Children’s Carriage: </a:t>
            </a:r>
            <a:r>
              <a:rPr lang="en-US" altLang="en-US" b="0" dirty="0" smtClean="0"/>
              <a:t>This nineteenth century children’s carriage shows the essential changes that defined the coach. The small front wheels turn under the body of the carriage when the front axle pivots in the center. The back wheels are much larger. And the passenger compartment is suspended on springs that run from the front to the back of the vehicle.</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06A99E6-D52C-48E3-BAD1-BF793EFFA607}" type="slidenum">
              <a:rPr lang="en-US" altLang="en-US" sz="1200">
                <a:latin typeface="Calibri" pitchFamily="34" charset="0"/>
              </a:rPr>
              <a:pPr eaLnBrk="1" hangingPunct="1"/>
              <a:t>15</a:t>
            </a:fld>
            <a:endParaRPr lang="en-US" altLang="en-US" sz="1200">
              <a:latin typeface="Calibri" pitchFamily="34" charset="0"/>
            </a:endParaRPr>
          </a:p>
        </p:txBody>
      </p:sp>
    </p:spTree>
    <p:extLst>
      <p:ext uri="{BB962C8B-B14F-4D97-AF65-F5344CB8AC3E}">
        <p14:creationId xmlns:p14="http://schemas.microsoft.com/office/powerpoint/2010/main" val="38767702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Map 20.1- The Qing Empire, 1644–1783:</a:t>
            </a:r>
            <a:r>
              <a:rPr lang="en-US" altLang="en-US" dirty="0" smtClean="0"/>
              <a:t> The Qing Empire began in Manchuria and captured north China in 1644. Between 1644 and 1783 the Qing conquered all the former Ming territories and added Taiwan, the lower Amur River basin, Inner Mongolia, eastern Turkestan, and Tibet. The resulting state was more than twice the size of the Ming Empire. © Cengage Learning</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04D12DD-CC48-41D9-8797-DB4AA68A30DA}" type="slidenum">
              <a:rPr lang="en-US" altLang="en-US" sz="1200">
                <a:latin typeface="Calibri" pitchFamily="34" charset="0"/>
              </a:rPr>
              <a:pPr eaLnBrk="1" hangingPunct="1"/>
              <a:t>16</a:t>
            </a:fld>
            <a:endParaRPr lang="en-US" altLang="en-US" sz="1200">
              <a:latin typeface="Calibri" pitchFamily="34" charset="0"/>
            </a:endParaRPr>
          </a:p>
        </p:txBody>
      </p:sp>
    </p:spTree>
    <p:extLst>
      <p:ext uri="{BB962C8B-B14F-4D97-AF65-F5344CB8AC3E}">
        <p14:creationId xmlns:p14="http://schemas.microsoft.com/office/powerpoint/2010/main" val="23332296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Emperor Kangxi: </a:t>
            </a:r>
            <a:r>
              <a:rPr lang="en-US" altLang="en-US" b="0" dirty="0" smtClean="0"/>
              <a:t>In a portrait from about 1690, the young Manchu ruler is portrayed as a refined scholar in the Confucian tradition. He was a scholar and had great intellectual curiosity, but this portrait would not suggest that he was also capable of leading troops in battle.</a:t>
            </a: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B953945-D75D-4F4F-AFFC-826A17D24C01}" type="slidenum">
              <a:rPr lang="en-US" altLang="en-US" sz="1200">
                <a:latin typeface="Calibri" pitchFamily="34" charset="0"/>
              </a:rPr>
              <a:pPr eaLnBrk="1" hangingPunct="1"/>
              <a:t>17</a:t>
            </a:fld>
            <a:endParaRPr lang="en-US" altLang="en-US" sz="1200">
              <a:latin typeface="Calibri" pitchFamily="34" charset="0"/>
            </a:endParaRPr>
          </a:p>
        </p:txBody>
      </p:sp>
    </p:spTree>
    <p:extLst>
      <p:ext uri="{BB962C8B-B14F-4D97-AF65-F5344CB8AC3E}">
        <p14:creationId xmlns:p14="http://schemas.microsoft.com/office/powerpoint/2010/main" val="42850067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Map 20.2- Climate and Diversity in the Qing Empire:</a:t>
            </a:r>
            <a:r>
              <a:rPr lang="en-US" altLang="en-US" dirty="0" smtClean="0"/>
              <a:t> The Qing Empire encompassed different environmental zones, and the climate differences corresponded to population density and cultural divisions. Wetter regions to the east of the 15-inch rainfall line also contained the most densely populated 20 percent of Qing land. The drier, less densely populated 80 percent of the empire was home to the greatest portion of peoples who spoke languages other than Chinese. Many were nomads, fishermen, hunters, and farmers who raised crops other than rice. © Cengage Learning</a:t>
            </a: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73F43AC-8CEE-4EAE-B0E7-E84296CD4A2B}" type="slidenum">
              <a:rPr lang="en-US" altLang="en-US" sz="1200">
                <a:latin typeface="Calibri" pitchFamily="34" charset="0"/>
              </a:rPr>
              <a:pPr eaLnBrk="1" hangingPunct="1"/>
              <a:t>18</a:t>
            </a:fld>
            <a:endParaRPr lang="en-US" altLang="en-US" sz="1200">
              <a:latin typeface="Calibri" pitchFamily="34" charset="0"/>
            </a:endParaRPr>
          </a:p>
        </p:txBody>
      </p:sp>
    </p:spTree>
    <p:extLst>
      <p:ext uri="{BB962C8B-B14F-4D97-AF65-F5344CB8AC3E}">
        <p14:creationId xmlns:p14="http://schemas.microsoft.com/office/powerpoint/2010/main" val="22711332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Korean Turtle Boats: </a:t>
            </a:r>
            <a:r>
              <a:rPr lang="en-US" altLang="en-US" b="0" dirty="0" smtClean="0"/>
              <a:t>This painting shows a fleet of Korean warships under the command of Admiral Yi </a:t>
            </a:r>
            <a:r>
              <a:rPr lang="en-US" altLang="en-US" b="0" dirty="0" err="1" smtClean="0"/>
              <a:t>SunShin</a:t>
            </a:r>
            <a:r>
              <a:rPr lang="en-US" altLang="en-US" b="0" dirty="0" smtClean="0"/>
              <a:t>, who repelled numerous attacks by the Japanese in the last decade of the sixteenth century. Admiral Yi is celebrated for his use of “turtle boats,” vessels whose covered decks, possibly made of iron plate, are shown in gray.</a:t>
            </a:r>
          </a:p>
        </p:txBody>
      </p:sp>
      <p:sp>
        <p:nvSpPr>
          <p:cNvPr id="6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9C52637-21CA-4EE7-B701-62CB9C51276D}"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2630823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C1D67-3F9C-450D-8F5C-66E09C28DABD}" type="slidenum">
              <a:rPr lang="en-US" altLang="en-US" smtClean="0"/>
              <a:pPr/>
              <a:t>3</a:t>
            </a:fld>
            <a:endParaRPr lang="en-US" altLang="en-US"/>
          </a:p>
        </p:txBody>
      </p:sp>
    </p:spTree>
    <p:extLst>
      <p:ext uri="{BB962C8B-B14F-4D97-AF65-F5344CB8AC3E}">
        <p14:creationId xmlns:p14="http://schemas.microsoft.com/office/powerpoint/2010/main" val="1016263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C1D67-3F9C-450D-8F5C-66E09C28DABD}" type="slidenum">
              <a:rPr lang="en-US" altLang="en-US" smtClean="0"/>
              <a:pPr/>
              <a:t>4</a:t>
            </a:fld>
            <a:endParaRPr lang="en-US" altLang="en-US"/>
          </a:p>
        </p:txBody>
      </p:sp>
    </p:spTree>
    <p:extLst>
      <p:ext uri="{BB962C8B-B14F-4D97-AF65-F5344CB8AC3E}">
        <p14:creationId xmlns:p14="http://schemas.microsoft.com/office/powerpoint/2010/main" val="3040284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Great Pagoda at Kew Gardens: </a:t>
            </a:r>
            <a:r>
              <a:rPr lang="en-US" altLang="en-US" b="0" dirty="0" smtClean="0"/>
              <a:t>A testament to Europeans’ fascination with Chinese culture is the towering Pagoda at the Royal Botanic Gardens in London. Completed in 1762, it was designed by Sir William Chambers as the principal ornament in the pleasure grounds of the White House at Kew, residence of Augusta, the mother of King George III.</a:t>
            </a:r>
          </a:p>
        </p:txBody>
      </p:sp>
      <p:sp>
        <p:nvSpPr>
          <p:cNvPr id="10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3773954-B0A8-4526-A1D1-434D45773DFE}"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14339217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This table shows the chronological</a:t>
            </a:r>
            <a:r>
              <a:rPr lang="en-US" altLang="en-US" baseline="0" dirty="0" smtClean="0"/>
              <a:t> events</a:t>
            </a:r>
            <a:r>
              <a:rPr lang="en-US" altLang="en-US" dirty="0" smtClean="0"/>
              <a:t> of Korea and Japan</a:t>
            </a:r>
            <a:r>
              <a:rPr lang="en-US" altLang="en-US" baseline="0" dirty="0" smtClean="0"/>
              <a:t> as well as China and Central Asia between 1500 and 1700.</a:t>
            </a:r>
            <a:endParaRPr lang="en-US" altLang="en-US" dirty="0" smtClean="0"/>
          </a:p>
        </p:txBody>
      </p:sp>
      <p:sp>
        <p:nvSpPr>
          <p:cNvPr id="122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AF27FFB-2A6B-4F32-8C72-2E898AAB607B}" type="slidenum">
              <a:rPr lang="en-US" altLang="en-US" sz="1200">
                <a:latin typeface="Calibri" pitchFamily="34" charset="0"/>
              </a:rPr>
              <a:pPr eaLnBrk="1" hangingPunct="1"/>
              <a:t>6</a:t>
            </a:fld>
            <a:endParaRPr lang="en-US" altLang="en-US" sz="1200">
              <a:latin typeface="Calibri" pitchFamily="34" charset="0"/>
            </a:endParaRPr>
          </a:p>
        </p:txBody>
      </p:sp>
    </p:spTree>
    <p:extLst>
      <p:ext uri="{BB962C8B-B14F-4D97-AF65-F5344CB8AC3E}">
        <p14:creationId xmlns:p14="http://schemas.microsoft.com/office/powerpoint/2010/main" val="3083780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Comprehensive Map of the Myriad Nations: </a:t>
            </a:r>
            <a:r>
              <a:rPr lang="en-US" altLang="en-US" b="0" dirty="0" smtClean="0"/>
              <a:t>Thanks to the “Dutch studies” scholars and to overseas contacts, many Japanese were well informed about the cultures, technologies, and political systems of various parts of the world. This combination map and ethnographic text of 1671 graphically explores the differences among the many peoples living or traveling in Asia. The map of the Pacific hemisphere has the north pole on the left and the south pole on the extreme right of the drawing.</a:t>
            </a:r>
          </a:p>
        </p:txBody>
      </p:sp>
      <p:sp>
        <p:nvSpPr>
          <p:cNvPr id="14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F025B03-9922-4ABB-9A77-C47A9BAAABF6}" type="slidenum">
              <a:rPr lang="en-US" altLang="en-US" sz="1200">
                <a:latin typeface="Calibri" pitchFamily="34" charset="0"/>
              </a:rPr>
              <a:pPr eaLnBrk="1" hangingPunct="1"/>
              <a:t>7</a:t>
            </a:fld>
            <a:endParaRPr lang="en-US" altLang="en-US" sz="1200">
              <a:latin typeface="Calibri" pitchFamily="34" charset="0"/>
            </a:endParaRPr>
          </a:p>
        </p:txBody>
      </p:sp>
    </p:spTree>
    <p:extLst>
      <p:ext uri="{BB962C8B-B14F-4D97-AF65-F5344CB8AC3E}">
        <p14:creationId xmlns:p14="http://schemas.microsoft.com/office/powerpoint/2010/main" val="2649090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C1D67-3F9C-450D-8F5C-66E09C28DABD}" type="slidenum">
              <a:rPr lang="en-US" altLang="en-US" smtClean="0"/>
              <a:pPr/>
              <a:t>8</a:t>
            </a:fld>
            <a:endParaRPr lang="en-US" altLang="en-US"/>
          </a:p>
        </p:txBody>
      </p:sp>
    </p:spTree>
    <p:extLst>
      <p:ext uri="{BB962C8B-B14F-4D97-AF65-F5344CB8AC3E}">
        <p14:creationId xmlns:p14="http://schemas.microsoft.com/office/powerpoint/2010/main" val="186635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C1D67-3F9C-450D-8F5C-66E09C28DABD}" type="slidenum">
              <a:rPr lang="en-US" altLang="en-US" smtClean="0"/>
              <a:pPr/>
              <a:t>9</a:t>
            </a:fld>
            <a:endParaRPr lang="en-US" altLang="en-US"/>
          </a:p>
        </p:txBody>
      </p:sp>
    </p:spTree>
    <p:extLst>
      <p:ext uri="{BB962C8B-B14F-4D97-AF65-F5344CB8AC3E}">
        <p14:creationId xmlns:p14="http://schemas.microsoft.com/office/powerpoint/2010/main" val="5743697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155825"/>
            <a:ext cx="4343400" cy="2555875"/>
          </a:xfrm>
        </p:spPr>
        <p:txBody>
          <a:bodyPr/>
          <a:lstStyle/>
          <a:p>
            <a:pPr eaLnBrk="1" hangingPunct="1">
              <a:spcBef>
                <a:spcPct val="20000"/>
              </a:spcBef>
            </a:pPr>
            <a:r>
              <a:rPr lang="en-US" altLang="en-US" sz="3200" dirty="0" smtClean="0">
                <a:latin typeface="Arial" pitchFamily="34" charset="0"/>
              </a:rPr>
              <a:t>Chapter 20</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East Asia in Global Perspective</a:t>
            </a:r>
          </a:p>
        </p:txBody>
      </p:sp>
    </p:spTree>
    <p:extLst>
      <p:ext uri="{BB962C8B-B14F-4D97-AF65-F5344CB8AC3E}">
        <p14:creationId xmlns:p14="http://schemas.microsoft.com/office/powerpoint/2010/main" val="3545347704"/>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28600"/>
            <a:ext cx="5943600" cy="492443"/>
          </a:xfrm>
        </p:spPr>
        <p:txBody>
          <a:bodyPr/>
          <a:lstStyle/>
          <a:p>
            <a:r>
              <a:rPr lang="en-US" altLang="en-US" sz="2600" dirty="0" smtClean="0"/>
              <a:t>Japanese Export Porcelain</a:t>
            </a:r>
            <a:endParaRPr lang="en-US" sz="2600" dirty="0"/>
          </a:p>
        </p:txBody>
      </p:sp>
      <p:pic>
        <p:nvPicPr>
          <p:cNvPr id="17409" name="Picture 1" descr="This plate is part of a larger set made for the Dutch East India Compan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600200" y="838200"/>
            <a:ext cx="5943600" cy="576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34137" y="6581001"/>
            <a:ext cx="685800" cy="276999"/>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p558</a:t>
            </a:r>
            <a:endParaRPr lang="en-US" altLang="en-US" sz="1200" b="1" kern="1200" dirty="0">
              <a:solidFill>
                <a:srgbClr val="000000"/>
              </a:solidFill>
              <a:latin typeface="Arial" pitchFamily="34" charset="0"/>
              <a:ea typeface="ＭＳ Ｐゴシック" pitchFamily="34" charset="-128"/>
            </a:endParaRPr>
          </a:p>
        </p:txBody>
      </p:sp>
    </p:spTree>
    <p:extLst>
      <p:ext uri="{BB962C8B-B14F-4D97-AF65-F5344CB8AC3E}">
        <p14:creationId xmlns:p14="http://schemas.microsoft.com/office/powerpoint/2010/main" val="1408637309"/>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a:xfrm>
            <a:off x="685800" y="492125"/>
            <a:ext cx="7772400" cy="768350"/>
          </a:xfrm>
          <a:noFill/>
        </p:spPr>
        <p:txBody>
          <a:bodyPr/>
          <a:lstStyle/>
          <a:p>
            <a:pPr eaLnBrk="1" hangingPunct="1"/>
            <a:r>
              <a:rPr lang="en-US" altLang="en-US" dirty="0" smtClean="0">
                <a:solidFill>
                  <a:schemeClr val="tx1"/>
                </a:solidFill>
                <a:latin typeface="Arial" pitchFamily="34" charset="0"/>
              </a:rPr>
              <a:t>From Ming to Qing</a:t>
            </a:r>
          </a:p>
        </p:txBody>
      </p:sp>
      <p:sp>
        <p:nvSpPr>
          <p:cNvPr id="19458" name="Rectangle 3"/>
          <p:cNvSpPr>
            <a:spLocks noGrp="1" noChangeArrowheads="1"/>
          </p:cNvSpPr>
          <p:nvPr>
            <p:ph type="body" idx="1"/>
          </p:nvPr>
        </p:nvSpPr>
        <p:spPr>
          <a:xfrm>
            <a:off x="685800" y="1752600"/>
            <a:ext cx="7772400" cy="3540125"/>
          </a:xfrm>
          <a:noFill/>
        </p:spPr>
        <p:txBody>
          <a:bodyPr/>
          <a:lstStyle/>
          <a:p>
            <a:pPr eaLnBrk="1" hangingPunct="1">
              <a:buFontTx/>
              <a:buChar char="•"/>
            </a:pPr>
            <a:r>
              <a:rPr lang="en-US" altLang="en-US" dirty="0" smtClean="0">
                <a:latin typeface="Arial" pitchFamily="34" charset="0"/>
              </a:rPr>
              <a:t>Ming Economic Growth, 1500–1644</a:t>
            </a:r>
          </a:p>
          <a:p>
            <a:pPr marL="1085850" lvl="1" indent="-342900" eaLnBrk="1" hangingPunct="1">
              <a:buFontTx/>
              <a:buChar char="•"/>
            </a:pPr>
            <a:r>
              <a:rPr lang="en-US" altLang="en-US" dirty="0" smtClean="0">
                <a:latin typeface="Arial" pitchFamily="34" charset="0"/>
              </a:rPr>
              <a:t>Stagnation after 1600</a:t>
            </a:r>
          </a:p>
          <a:p>
            <a:pPr marL="1085850" lvl="1" indent="-342900" eaLnBrk="1" hangingPunct="1">
              <a:buFontTx/>
              <a:buChar char="•"/>
            </a:pPr>
            <a:r>
              <a:rPr lang="en-US" altLang="en-US" dirty="0" smtClean="0">
                <a:latin typeface="Arial" pitchFamily="34" charset="0"/>
              </a:rPr>
              <a:t>Environmental crisis and silver glut</a:t>
            </a:r>
          </a:p>
          <a:p>
            <a:pPr eaLnBrk="1" hangingPunct="1">
              <a:buFontTx/>
              <a:buChar char="•"/>
            </a:pPr>
            <a:r>
              <a:rPr lang="en-US" altLang="en-US" dirty="0" smtClean="0">
                <a:latin typeface="Arial" pitchFamily="34" charset="0"/>
              </a:rPr>
              <a:t>Ming Collapse and the Rise of the Qing</a:t>
            </a:r>
          </a:p>
          <a:p>
            <a:pPr marL="1085850" lvl="1" indent="-342900" eaLnBrk="1" hangingPunct="1">
              <a:buFontTx/>
              <a:buChar char="•"/>
            </a:pPr>
            <a:r>
              <a:rPr lang="en-US" altLang="en-US" dirty="0" smtClean="0">
                <a:latin typeface="Arial" pitchFamily="34" charset="0"/>
              </a:rPr>
              <a:t>External and internal threats</a:t>
            </a:r>
          </a:p>
          <a:p>
            <a:pPr marL="1085850" lvl="1" indent="-342900" eaLnBrk="1" hangingPunct="1">
              <a:buFontTx/>
              <a:buChar char="•"/>
            </a:pPr>
            <a:r>
              <a:rPr lang="en-US" altLang="en-US" dirty="0" smtClean="0">
                <a:latin typeface="Arial" pitchFamily="34" charset="0"/>
              </a:rPr>
              <a:t>Pirates, Mongols and the Manchu</a:t>
            </a:r>
          </a:p>
        </p:txBody>
      </p:sp>
    </p:spTree>
    <p:extLst>
      <p:ext uri="{BB962C8B-B14F-4D97-AF65-F5344CB8AC3E}">
        <p14:creationId xmlns:p14="http://schemas.microsoft.com/office/powerpoint/2010/main" val="3367570829"/>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pPr eaLnBrk="1" hangingPunct="1"/>
            <a:r>
              <a:rPr lang="en-US" altLang="en-US" dirty="0" smtClean="0">
                <a:solidFill>
                  <a:schemeClr val="tx1"/>
                </a:solidFill>
                <a:latin typeface="Arial" pitchFamily="34" charset="0"/>
              </a:rPr>
              <a:t>From Ming to Qing, continued</a:t>
            </a:r>
          </a:p>
        </p:txBody>
      </p:sp>
      <p:sp>
        <p:nvSpPr>
          <p:cNvPr id="20482" name="Content Placeholder 2"/>
          <p:cNvSpPr>
            <a:spLocks noGrp="1"/>
          </p:cNvSpPr>
          <p:nvPr>
            <p:ph idx="1"/>
          </p:nvPr>
        </p:nvSpPr>
        <p:spPr>
          <a:xfrm>
            <a:off x="685800" y="1219200"/>
            <a:ext cx="8305800" cy="4986338"/>
          </a:xfrm>
        </p:spPr>
        <p:txBody>
          <a:bodyPr/>
          <a:lstStyle/>
          <a:p>
            <a:pPr marL="457200" indent="-457200" eaLnBrk="1" hangingPunct="1">
              <a:buFont typeface="Arial" panose="020B0604020202020204" pitchFamily="34" charset="0"/>
              <a:buChar char="•"/>
            </a:pPr>
            <a:r>
              <a:rPr lang="en-US" altLang="en-US" sz="3000" dirty="0" smtClean="0">
                <a:latin typeface="Arial" pitchFamily="34" charset="0"/>
              </a:rPr>
              <a:t>Emperor Kangxi</a:t>
            </a:r>
          </a:p>
          <a:p>
            <a:pPr marL="800100" lvl="2" indent="0" eaLnBrk="1" hangingPunct="1"/>
            <a:r>
              <a:rPr lang="en-US" altLang="en-US" sz="3000" dirty="0" smtClean="0">
                <a:latin typeface="Arial" pitchFamily="34" charset="0"/>
              </a:rPr>
              <a:t> Stabilization of empire</a:t>
            </a:r>
          </a:p>
          <a:p>
            <a:pPr marL="457200" indent="-457200" eaLnBrk="1" hangingPunct="1">
              <a:buFont typeface="Arial" panose="020B0604020202020204" pitchFamily="34" charset="0"/>
              <a:buChar char="•"/>
            </a:pPr>
            <a:r>
              <a:rPr lang="en-US" altLang="en-US" sz="3000" dirty="0" smtClean="0">
                <a:latin typeface="Arial" pitchFamily="34" charset="0"/>
              </a:rPr>
              <a:t>Tea and Diplomacy</a:t>
            </a:r>
          </a:p>
          <a:p>
            <a:pPr marL="800100" lvl="2" indent="0" eaLnBrk="1" hangingPunct="1"/>
            <a:r>
              <a:rPr lang="en-US" altLang="en-US" sz="3000" dirty="0" smtClean="0">
                <a:latin typeface="Arial" pitchFamily="34" charset="0"/>
              </a:rPr>
              <a:t> Qing control of trade</a:t>
            </a:r>
          </a:p>
          <a:p>
            <a:pPr marL="800100" lvl="2" indent="0" eaLnBrk="1" hangingPunct="1"/>
            <a:r>
              <a:rPr lang="en-US" altLang="en-US" sz="3000" dirty="0" smtClean="0">
                <a:latin typeface="Arial" pitchFamily="34" charset="0"/>
              </a:rPr>
              <a:t> British East India Company</a:t>
            </a:r>
          </a:p>
          <a:p>
            <a:pPr marL="800100" lvl="2" indent="0" eaLnBrk="1" hangingPunct="1"/>
            <a:r>
              <a:rPr lang="en-US" altLang="en-US" sz="3000" dirty="0" smtClean="0">
                <a:latin typeface="Arial" pitchFamily="34" charset="0"/>
              </a:rPr>
              <a:t> </a:t>
            </a:r>
            <a:r>
              <a:rPr lang="en-US" altLang="en-US" sz="3000" dirty="0" err="1" smtClean="0">
                <a:latin typeface="Arial" pitchFamily="34" charset="0"/>
              </a:rPr>
              <a:t>Macartney</a:t>
            </a:r>
            <a:r>
              <a:rPr lang="en-US" altLang="en-US" sz="3000" dirty="0" smtClean="0">
                <a:latin typeface="Arial" pitchFamily="34" charset="0"/>
              </a:rPr>
              <a:t> mission, 1793-4</a:t>
            </a:r>
          </a:p>
          <a:p>
            <a:pPr marL="457200" indent="-457200" eaLnBrk="1" hangingPunct="1">
              <a:buFont typeface="Arial" panose="020B0604020202020204" pitchFamily="34" charset="0"/>
              <a:buChar char="•"/>
            </a:pPr>
            <a:r>
              <a:rPr lang="en-US" altLang="en-US" sz="3000" dirty="0" smtClean="0">
                <a:latin typeface="Arial" pitchFamily="34" charset="0"/>
              </a:rPr>
              <a:t>Population and Environmental Stress</a:t>
            </a:r>
          </a:p>
          <a:p>
            <a:pPr marL="800100" lvl="2" indent="0" eaLnBrk="1" hangingPunct="1"/>
            <a:r>
              <a:rPr lang="en-US" altLang="en-US" sz="3000" dirty="0" smtClean="0">
                <a:latin typeface="Arial" pitchFamily="34" charset="0"/>
              </a:rPr>
              <a:t> More people = more stress on resources</a:t>
            </a:r>
          </a:p>
          <a:p>
            <a:pPr marL="800100" lvl="2" indent="0" eaLnBrk="1" hangingPunct="1"/>
            <a:r>
              <a:rPr lang="en-US" altLang="en-US" sz="3000" dirty="0" smtClean="0">
                <a:latin typeface="Arial" pitchFamily="34" charset="0"/>
              </a:rPr>
              <a:t> Qing administrative weaknesses</a:t>
            </a:r>
          </a:p>
        </p:txBody>
      </p:sp>
    </p:spTree>
    <p:extLst>
      <p:ext uri="{BB962C8B-B14F-4D97-AF65-F5344CB8AC3E}">
        <p14:creationId xmlns:p14="http://schemas.microsoft.com/office/powerpoint/2010/main" val="2974285052"/>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492443"/>
          </a:xfrm>
        </p:spPr>
        <p:txBody>
          <a:bodyPr/>
          <a:lstStyle/>
          <a:p>
            <a:r>
              <a:rPr lang="en-US" altLang="en-US" sz="2600" dirty="0" smtClean="0"/>
              <a:t>Tokugawa </a:t>
            </a:r>
            <a:r>
              <a:rPr lang="en-US" altLang="en-US" sz="2600" dirty="0" err="1" smtClean="0"/>
              <a:t>Ieyasu</a:t>
            </a:r>
            <a:endParaRPr lang="en-US" sz="2600" dirty="0"/>
          </a:p>
        </p:txBody>
      </p:sp>
      <p:pic>
        <p:nvPicPr>
          <p:cNvPr id="21505" name="Picture 1" descr="This portrait is one of Hideyoshi's allies and last of the &quot;three unifiers.&quot; Like many warlords, Ieyasu's formal portrait is done wearing robes appropriate to his court rank, rather than in armor. This attests to the symbolic importance of the court and emperor in Kyoto even after their political power had wane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908300" y="775900"/>
            <a:ext cx="3327400" cy="568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553201"/>
            <a:ext cx="533400" cy="304800"/>
          </a:xfrm>
        </p:spPr>
        <p:txBody>
          <a:bodyPr/>
          <a:lstStyle/>
          <a:p>
            <a:r>
              <a:rPr lang="en-US" altLang="en-US" sz="1200" b="1" kern="1200" dirty="0" smtClean="0">
                <a:solidFill>
                  <a:srgbClr val="000000"/>
                </a:solidFill>
                <a:latin typeface="Arial" pitchFamily="34" charset="0"/>
                <a:ea typeface="ＭＳ Ｐゴシック" pitchFamily="34" charset="-128"/>
              </a:rPr>
              <a:t>p556</a:t>
            </a:r>
            <a:endParaRPr lang="en-US" dirty="0"/>
          </a:p>
        </p:txBody>
      </p:sp>
    </p:spTree>
    <p:extLst>
      <p:ext uri="{BB962C8B-B14F-4D97-AF65-F5344CB8AC3E}">
        <p14:creationId xmlns:p14="http://schemas.microsoft.com/office/powerpoint/2010/main" val="2826197807"/>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152400"/>
            <a:ext cx="7772400" cy="892552"/>
          </a:xfrm>
        </p:spPr>
        <p:txBody>
          <a:bodyPr/>
          <a:lstStyle/>
          <a:p>
            <a:r>
              <a:rPr lang="en-US" altLang="en-US" sz="2600" dirty="0" smtClean="0"/>
              <a:t>Woodblock Print of the “Forty-Seven Ronin” Story</a:t>
            </a:r>
            <a:endParaRPr lang="en-US" sz="2600" dirty="0"/>
          </a:p>
        </p:txBody>
      </p:sp>
      <p:pic>
        <p:nvPicPr>
          <p:cNvPr id="23553" name="Picture 1" descr="The saga of the Forty-Seven Ronin and the avenging of their fallen leader has fascinated the Japanese public since the event occurred in 1702. This colored woodcut from the Tokugawa period shows the leaders of the group pausing on the snowy banks of the Sumida River in Edo (Tokyo) before storming their enemy’s residence.&#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727200" y="990600"/>
            <a:ext cx="5676900"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1850" y="6581001"/>
            <a:ext cx="685800" cy="276999"/>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p559</a:t>
            </a:r>
            <a:endParaRPr lang="en-US" altLang="en-US" sz="1200" b="1" kern="1200" dirty="0">
              <a:solidFill>
                <a:srgbClr val="000000"/>
              </a:solidFill>
              <a:latin typeface="Arial" pitchFamily="34" charset="0"/>
              <a:ea typeface="ＭＳ Ｐゴシック" pitchFamily="34" charset="-128"/>
            </a:endParaRPr>
          </a:p>
        </p:txBody>
      </p:sp>
    </p:spTree>
    <p:extLst>
      <p:ext uri="{BB962C8B-B14F-4D97-AF65-F5344CB8AC3E}">
        <p14:creationId xmlns:p14="http://schemas.microsoft.com/office/powerpoint/2010/main" val="1515053105"/>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317182"/>
            <a:ext cx="7772400" cy="492443"/>
          </a:xfrm>
        </p:spPr>
        <p:txBody>
          <a:bodyPr/>
          <a:lstStyle/>
          <a:p>
            <a:r>
              <a:rPr lang="en-US" altLang="en-US" sz="2600" dirty="0" smtClean="0"/>
              <a:t>Nineteenth-Century Children’s Carriage</a:t>
            </a:r>
            <a:endParaRPr lang="en-US" sz="2600" dirty="0"/>
          </a:p>
        </p:txBody>
      </p:sp>
      <p:pic>
        <p:nvPicPr>
          <p:cNvPr id="25601" name="Picture 1" descr="This nineteenth century children’s carriage shows the essential changes that defined the coach. The small front wheels turn under the body of the carriage when the front axle pivots in the center. The back wheels are much larger. And the passenger compartment is suspended on springs that run from the front to the back of the vehicl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701800" y="914400"/>
            <a:ext cx="5727700" cy="568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581001"/>
            <a:ext cx="533400" cy="276999"/>
          </a:xfrm>
        </p:spPr>
        <p:txBody>
          <a:bodyPr/>
          <a:lstStyle/>
          <a:p>
            <a:r>
              <a:rPr lang="en-US" altLang="en-US" sz="1200" b="1" kern="1200" dirty="0" smtClean="0">
                <a:solidFill>
                  <a:srgbClr val="000000"/>
                </a:solidFill>
                <a:latin typeface="Arial" pitchFamily="34" charset="0"/>
                <a:ea typeface="ＭＳ Ｐゴシック" pitchFamily="34" charset="-128"/>
              </a:rPr>
              <a:t>p561</a:t>
            </a:r>
            <a:endParaRPr lang="en-US" dirty="0"/>
          </a:p>
        </p:txBody>
      </p:sp>
    </p:spTree>
    <p:extLst>
      <p:ext uri="{BB962C8B-B14F-4D97-AF65-F5344CB8AC3E}">
        <p14:creationId xmlns:p14="http://schemas.microsoft.com/office/powerpoint/2010/main" val="761760201"/>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87179"/>
            <a:ext cx="7772400" cy="492443"/>
          </a:xfrm>
        </p:spPr>
        <p:txBody>
          <a:bodyPr/>
          <a:lstStyle/>
          <a:p>
            <a:r>
              <a:rPr lang="en-US" altLang="en-US" sz="2600" dirty="0" smtClean="0"/>
              <a:t>The Qing Empire, 1644–1783</a:t>
            </a:r>
            <a:endParaRPr lang="en-US" sz="2600" dirty="0"/>
          </a:p>
        </p:txBody>
      </p:sp>
      <p:pic>
        <p:nvPicPr>
          <p:cNvPr id="27649" name="Picture 1" descr="This map shows that the Qing Empire began in Manchuria and captured north China in 1644. Between 1644 and 1783 the Qing conquered all the former Ming territories and added Taiwan, the lower Amur River basin, Inner Mongolia, eastern Turkestan, and Tibet. The resulting state was more than twice the size of the Ming Empire. © Cengage Learnin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81000" y="838200"/>
            <a:ext cx="8382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496248"/>
            <a:ext cx="1219200" cy="341699"/>
          </a:xfrm>
        </p:spPr>
        <p:txBody>
          <a:bodyPr/>
          <a:lstStyle/>
          <a:p>
            <a:r>
              <a:rPr lang="en-US" altLang="en-US" sz="1200" b="1" dirty="0" smtClean="0"/>
              <a:t>Map 20.1 p562</a:t>
            </a:r>
          </a:p>
        </p:txBody>
      </p:sp>
    </p:spTree>
    <p:extLst>
      <p:ext uri="{BB962C8B-B14F-4D97-AF65-F5344CB8AC3E}">
        <p14:creationId xmlns:p14="http://schemas.microsoft.com/office/powerpoint/2010/main" val="246023950"/>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492443"/>
          </a:xfrm>
        </p:spPr>
        <p:txBody>
          <a:bodyPr/>
          <a:lstStyle/>
          <a:p>
            <a:r>
              <a:rPr lang="en-US" altLang="en-US" sz="2600" dirty="0" smtClean="0"/>
              <a:t>Emperor Kangxi </a:t>
            </a:r>
            <a:endParaRPr lang="en-US" sz="2600" dirty="0"/>
          </a:p>
        </p:txBody>
      </p:sp>
      <p:pic>
        <p:nvPicPr>
          <p:cNvPr id="29697" name="Picture 1" descr="In a portrait from about 1690, the young Manchu ruler is portrayed as a refined scholar in the Confucian tradition. He was a scholar and had great intellectual curiosity, but this portrait would not suggest that he was also capable of leading troops in battl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463800" y="762000"/>
            <a:ext cx="4216400" cy="584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0179" y="6581001"/>
            <a:ext cx="685800" cy="276999"/>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p566</a:t>
            </a:r>
            <a:endParaRPr lang="en-US" altLang="en-US" sz="1200" b="1" kern="1200" dirty="0">
              <a:solidFill>
                <a:srgbClr val="000000"/>
              </a:solidFill>
              <a:latin typeface="Arial" pitchFamily="34" charset="0"/>
              <a:ea typeface="ＭＳ Ｐゴシック" pitchFamily="34" charset="-128"/>
            </a:endParaRPr>
          </a:p>
        </p:txBody>
      </p:sp>
    </p:spTree>
    <p:extLst>
      <p:ext uri="{BB962C8B-B14F-4D97-AF65-F5344CB8AC3E}">
        <p14:creationId xmlns:p14="http://schemas.microsoft.com/office/powerpoint/2010/main" val="508448700"/>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68074"/>
            <a:ext cx="7772400" cy="892552"/>
          </a:xfrm>
        </p:spPr>
        <p:txBody>
          <a:bodyPr/>
          <a:lstStyle/>
          <a:p>
            <a:r>
              <a:rPr lang="en-US" altLang="en-US" sz="2600" dirty="0" smtClean="0"/>
              <a:t>Climate and Diversity in the Qing Empire</a:t>
            </a:r>
            <a:endParaRPr lang="en-US" sz="2600" dirty="0"/>
          </a:p>
        </p:txBody>
      </p:sp>
      <p:pic>
        <p:nvPicPr>
          <p:cNvPr id="31745" name="Picture 1" descr="The Qing Empire encompassed different environmental zones, and the climate differences corresponded to population density and cultural divisions. Wetter regions to the east of the 15-inch rainfall line also contained the most densely populated 20 percent of Qing land. The drier, less densely populated 80 percent of the empire was home to the greatest portion of peoples who spoke languages other than Chinese. Many were nomads, fishermen, hunters, and farmers who raised crops other than rice. © Cengage Learnin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914400"/>
            <a:ext cx="86233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577555" y="6606401"/>
            <a:ext cx="1524000" cy="251599"/>
          </a:xfrm>
        </p:spPr>
        <p:txBody>
          <a:bodyPr/>
          <a:lstStyle/>
          <a:p>
            <a:pPr marL="0" lvl="0" indent="0" algn="r" eaLnBrk="1" hangingPunct="1">
              <a:spcBef>
                <a:spcPct val="0"/>
              </a:spcBef>
            </a:pPr>
            <a:r>
              <a:rPr lang="en-US" altLang="en-US" sz="1200" b="1" kern="1200" dirty="0" smtClean="0">
                <a:solidFill>
                  <a:srgbClr val="000000"/>
                </a:solidFill>
                <a:latin typeface="Arial" pitchFamily="34" charset="0"/>
                <a:ea typeface="ＭＳ Ｐゴシック" pitchFamily="34" charset="-128"/>
              </a:rPr>
              <a:t>Map 20.2 p567</a:t>
            </a:r>
            <a:endParaRPr lang="en-US" altLang="en-US" sz="1200" b="1" kern="1200" dirty="0">
              <a:solidFill>
                <a:srgbClr val="000000"/>
              </a:solidFill>
              <a:latin typeface="Arial" pitchFamily="34" charset="0"/>
              <a:ea typeface="ＭＳ Ｐゴシック" pitchFamily="34" charset="-128"/>
            </a:endParaRPr>
          </a:p>
        </p:txBody>
      </p:sp>
    </p:spTree>
    <p:extLst>
      <p:ext uri="{BB962C8B-B14F-4D97-AF65-F5344CB8AC3E}">
        <p14:creationId xmlns:p14="http://schemas.microsoft.com/office/powerpoint/2010/main" val="1301230147"/>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7772400" cy="762000"/>
          </a:xfrm>
        </p:spPr>
        <p:txBody>
          <a:bodyPr/>
          <a:lstStyle/>
          <a:p>
            <a:r>
              <a:rPr lang="en-US" altLang="en-US" sz="2600" dirty="0" smtClean="0"/>
              <a:t>Korean Turtle Boats</a:t>
            </a:r>
            <a:endParaRPr lang="en-US" sz="2600" dirty="0"/>
          </a:p>
        </p:txBody>
      </p:sp>
      <p:pic>
        <p:nvPicPr>
          <p:cNvPr id="5121" name="Picture 1" descr="This painting shows a fleet of Korean warships under the command of Admiral Yi SunShin, who repelled numerous attacks by the Japanese in the last decade of the sixteenth century. Admiral Yi is celebrated for his use of “turtle boats,” vessels whose covered decks, possibly made of iron plate, are shown in gra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219200"/>
            <a:ext cx="8636000" cy="427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10337" y="6581001"/>
            <a:ext cx="609600" cy="276999"/>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p550</a:t>
            </a:r>
            <a:endParaRPr lang="en-US" altLang="en-US" sz="1200" b="1" kern="1200" dirty="0">
              <a:solidFill>
                <a:srgbClr val="000000"/>
              </a:solidFill>
              <a:latin typeface="Arial" pitchFamily="34" charset="0"/>
              <a:ea typeface="ＭＳ Ｐゴシック" pitchFamily="34" charset="-128"/>
            </a:endParaRPr>
          </a:p>
        </p:txBody>
      </p:sp>
    </p:spTree>
    <p:extLst>
      <p:ext uri="{BB962C8B-B14F-4D97-AF65-F5344CB8AC3E}">
        <p14:creationId xmlns:p14="http://schemas.microsoft.com/office/powerpoint/2010/main" val="1431044109"/>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title"/>
          </p:nvPr>
        </p:nvSpPr>
        <p:spPr/>
        <p:txBody>
          <a:bodyPr/>
          <a:lstStyle/>
          <a:p>
            <a:pPr eaLnBrk="1" hangingPunct="1"/>
            <a:r>
              <a:rPr lang="en-US" altLang="en-US" dirty="0" smtClean="0">
                <a:solidFill>
                  <a:schemeClr val="tx1"/>
                </a:solidFill>
                <a:latin typeface="Arial" pitchFamily="34" charset="0"/>
              </a:rPr>
              <a:t>East Asia and Europe</a:t>
            </a:r>
          </a:p>
        </p:txBody>
      </p:sp>
      <p:sp>
        <p:nvSpPr>
          <p:cNvPr id="168963" name="Rectangle 3"/>
          <p:cNvSpPr>
            <a:spLocks noGrp="1" noChangeArrowheads="1"/>
          </p:cNvSpPr>
          <p:nvPr>
            <p:ph type="body" idx="1"/>
          </p:nvPr>
        </p:nvSpPr>
        <p:spPr>
          <a:xfrm>
            <a:off x="685800" y="1752600"/>
            <a:ext cx="7315200" cy="1766637"/>
          </a:xfrm>
        </p:spPr>
        <p:txBody>
          <a:bodyPr/>
          <a:lstStyle/>
          <a:p>
            <a:pPr eaLnBrk="1" hangingPunct="1">
              <a:buFontTx/>
              <a:buChar char="•"/>
              <a:defRPr/>
            </a:pPr>
            <a:r>
              <a:rPr lang="en-US" dirty="0" smtClean="0">
                <a:cs typeface="+mn-cs"/>
              </a:rPr>
              <a:t>Trading Companies and Missionaries</a:t>
            </a:r>
          </a:p>
          <a:p>
            <a:pPr marL="1085850" lvl="1" indent="-342900" eaLnBrk="1" hangingPunct="1">
              <a:buFontTx/>
              <a:buChar char="•"/>
              <a:defRPr/>
            </a:pPr>
            <a:r>
              <a:rPr lang="en-US" dirty="0" smtClean="0"/>
              <a:t>Dutch East India Company</a:t>
            </a:r>
          </a:p>
          <a:p>
            <a:pPr marL="1085850" lvl="1" indent="-342900" eaLnBrk="1" hangingPunct="1">
              <a:buFontTx/>
              <a:buChar char="•"/>
              <a:defRPr/>
            </a:pPr>
            <a:r>
              <a:rPr lang="en-US" dirty="0" smtClean="0"/>
              <a:t>Jesuits: Matte Ricci in China</a:t>
            </a:r>
            <a:endParaRPr lang="en-US" dirty="0" smtClean="0">
              <a:solidFill>
                <a:srgbClr val="FF0000"/>
              </a:solidFill>
            </a:endParaRPr>
          </a:p>
        </p:txBody>
      </p:sp>
    </p:spTree>
    <p:extLst>
      <p:ext uri="{BB962C8B-B14F-4D97-AF65-F5344CB8AC3E}">
        <p14:creationId xmlns:p14="http://schemas.microsoft.com/office/powerpoint/2010/main" val="1842842896"/>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p:cNvSpPr>
            <a:spLocks noGrp="1"/>
          </p:cNvSpPr>
          <p:nvPr>
            <p:ph type="title"/>
          </p:nvPr>
        </p:nvSpPr>
        <p:spPr>
          <a:xfrm>
            <a:off x="685800" y="153025"/>
            <a:ext cx="7772400" cy="1446550"/>
          </a:xfrm>
        </p:spPr>
        <p:txBody>
          <a:bodyPr/>
          <a:lstStyle/>
          <a:p>
            <a:pPr eaLnBrk="1" hangingPunct="1"/>
            <a:r>
              <a:rPr lang="en-US" altLang="en-US" dirty="0" smtClean="0">
                <a:solidFill>
                  <a:schemeClr val="tx1"/>
                </a:solidFill>
                <a:latin typeface="Arial" pitchFamily="34" charset="0"/>
              </a:rPr>
              <a:t>East Asia and Europe, continued</a:t>
            </a:r>
          </a:p>
        </p:txBody>
      </p:sp>
      <p:sp>
        <p:nvSpPr>
          <p:cNvPr id="8194" name="Content Placeholder 2"/>
          <p:cNvSpPr>
            <a:spLocks noGrp="1"/>
          </p:cNvSpPr>
          <p:nvPr>
            <p:ph idx="1"/>
          </p:nvPr>
        </p:nvSpPr>
        <p:spPr>
          <a:xfrm>
            <a:off x="685800" y="1752600"/>
            <a:ext cx="7772400" cy="4130361"/>
          </a:xfrm>
        </p:spPr>
        <p:txBody>
          <a:bodyPr/>
          <a:lstStyle/>
          <a:p>
            <a:pPr marL="457200" indent="-457200" eaLnBrk="1" hangingPunct="1">
              <a:buFont typeface="Arial" panose="020B0604020202020204" pitchFamily="34" charset="0"/>
              <a:buChar char="•"/>
            </a:pPr>
            <a:r>
              <a:rPr lang="en-US" altLang="en-US" dirty="0" smtClean="0">
                <a:latin typeface="Arial" pitchFamily="34" charset="0"/>
              </a:rPr>
              <a:t>Chinese Influences on Europe</a:t>
            </a:r>
          </a:p>
          <a:p>
            <a:pPr marL="400050" lvl="1" indent="0" eaLnBrk="1" hangingPunct="1">
              <a:buFont typeface="Arial" pitchFamily="34" charset="0"/>
              <a:buChar char="•"/>
            </a:pPr>
            <a:r>
              <a:rPr lang="en-US" altLang="en-US" dirty="0" smtClean="0">
                <a:latin typeface="Arial" pitchFamily="34" charset="0"/>
              </a:rPr>
              <a:t> Qing Empire and Jesuit scholars</a:t>
            </a:r>
          </a:p>
          <a:p>
            <a:pPr marL="400050" lvl="1" indent="0" eaLnBrk="1" hangingPunct="1">
              <a:buFont typeface="Arial" pitchFamily="34" charset="0"/>
              <a:buChar char="•"/>
            </a:pPr>
            <a:r>
              <a:rPr lang="en-US" altLang="en-US" dirty="0" smtClean="0">
                <a:latin typeface="Arial" pitchFamily="34" charset="0"/>
              </a:rPr>
              <a:t> European demand for Chinese goods</a:t>
            </a:r>
          </a:p>
          <a:p>
            <a:pPr marL="457200" indent="-457200" eaLnBrk="1" hangingPunct="1">
              <a:buFont typeface="Arial" panose="020B0604020202020204" pitchFamily="34" charset="0"/>
              <a:buChar char="•"/>
            </a:pPr>
            <a:r>
              <a:rPr lang="en-US" altLang="en-US" dirty="0" smtClean="0">
                <a:latin typeface="Arial" pitchFamily="34" charset="0"/>
              </a:rPr>
              <a:t>Japan and the Europeans</a:t>
            </a:r>
          </a:p>
          <a:p>
            <a:pPr marL="400050" lvl="1" indent="0" eaLnBrk="1" hangingPunct="1">
              <a:buFont typeface="Arial" pitchFamily="34" charset="0"/>
              <a:buChar char="•"/>
            </a:pPr>
            <a:r>
              <a:rPr lang="en-US" altLang="en-US" dirty="0" smtClean="0">
                <a:latin typeface="Arial" pitchFamily="34" charset="0"/>
              </a:rPr>
              <a:t> Tokugawa </a:t>
            </a:r>
            <a:r>
              <a:rPr lang="en-US" altLang="en-US" dirty="0" err="1" smtClean="0">
                <a:latin typeface="Arial" pitchFamily="34" charset="0"/>
              </a:rPr>
              <a:t>Shogunate</a:t>
            </a:r>
            <a:endParaRPr lang="en-US" altLang="en-US" dirty="0" smtClean="0">
              <a:latin typeface="Arial" pitchFamily="34" charset="0"/>
            </a:endParaRPr>
          </a:p>
          <a:p>
            <a:pPr marL="1257300" lvl="3" indent="0" eaLnBrk="1" hangingPunct="1">
              <a:buFont typeface="Arial" pitchFamily="34" charset="0"/>
              <a:buChar char="•"/>
            </a:pPr>
            <a:r>
              <a:rPr lang="en-US" altLang="en-US" sz="3200" dirty="0" smtClean="0">
                <a:latin typeface="Arial" pitchFamily="34" charset="0"/>
              </a:rPr>
              <a:t> ban on Christianity</a:t>
            </a:r>
          </a:p>
          <a:p>
            <a:pPr marL="1257300" lvl="3" indent="0" eaLnBrk="1" hangingPunct="1">
              <a:buFont typeface="Arial" pitchFamily="34" charset="0"/>
              <a:buChar char="•"/>
            </a:pPr>
            <a:r>
              <a:rPr lang="en-US" altLang="en-US" sz="3200" dirty="0" smtClean="0">
                <a:latin typeface="Arial" pitchFamily="34" charset="0"/>
              </a:rPr>
              <a:t> Trade and the “outer lords”</a:t>
            </a:r>
          </a:p>
        </p:txBody>
      </p:sp>
    </p:spTree>
    <p:extLst>
      <p:ext uri="{BB962C8B-B14F-4D97-AF65-F5344CB8AC3E}">
        <p14:creationId xmlns:p14="http://schemas.microsoft.com/office/powerpoint/2010/main" val="2161923634"/>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492443"/>
          </a:xfrm>
        </p:spPr>
        <p:txBody>
          <a:bodyPr/>
          <a:lstStyle/>
          <a:p>
            <a:r>
              <a:rPr lang="en-US" altLang="en-US" sz="2600" dirty="0" smtClean="0"/>
              <a:t>Great Pagoda at Kew Gardens </a:t>
            </a:r>
            <a:endParaRPr lang="en-US" sz="2600" dirty="0"/>
          </a:p>
        </p:txBody>
      </p:sp>
      <p:pic>
        <p:nvPicPr>
          <p:cNvPr id="9217" name="Picture 1" descr="A testament to Europeans’ fascination with Chinese culture is the towering Pagoda at the Royal Botanic Gardens in London. Completed in 1762, it was designed by Sir William Chambers as the principal ornament in the pleasure grounds of the White House at Kew, residence of Augusta, the mother of King George III."/>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413000" y="868142"/>
            <a:ext cx="4318000"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kern="1200" dirty="0" smtClean="0">
                <a:solidFill>
                  <a:srgbClr val="000000"/>
                </a:solidFill>
                <a:latin typeface="Arial" pitchFamily="34" charset="0"/>
                <a:ea typeface="ＭＳ Ｐゴシック" pitchFamily="34" charset="-128"/>
              </a:rPr>
              <a:t>p552</a:t>
            </a:r>
            <a:endParaRPr lang="en-US" dirty="0"/>
          </a:p>
        </p:txBody>
      </p:sp>
    </p:spTree>
    <p:extLst>
      <p:ext uri="{BB962C8B-B14F-4D97-AF65-F5344CB8AC3E}">
        <p14:creationId xmlns:p14="http://schemas.microsoft.com/office/powerpoint/2010/main" val="372763579"/>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p:cNvSpPr>
            <a:spLocks noGrp="1"/>
          </p:cNvSpPr>
          <p:nvPr>
            <p:ph type="title"/>
          </p:nvPr>
        </p:nvSpPr>
        <p:spPr>
          <a:xfrm>
            <a:off x="685800" y="268954"/>
            <a:ext cx="7772400" cy="892552"/>
          </a:xfrm>
        </p:spPr>
        <p:txBody>
          <a:bodyPr/>
          <a:lstStyle/>
          <a:p>
            <a:r>
              <a:rPr lang="en-US" sz="2600" dirty="0" smtClean="0"/>
              <a:t>Chronology of Korea and Japan and China and Central Asia</a:t>
            </a:r>
            <a:endParaRPr lang="en-US" sz="2600" dirty="0"/>
          </a:p>
        </p:txBody>
      </p:sp>
      <p:graphicFrame>
        <p:nvGraphicFramePr>
          <p:cNvPr id="7" name="Table 6"/>
          <p:cNvGraphicFramePr>
            <a:graphicFrameLocks noGrp="1"/>
          </p:cNvGraphicFramePr>
          <p:nvPr>
            <p:extLst>
              <p:ext uri="{D42A27DB-BD31-4B8C-83A1-F6EECF244321}">
                <p14:modId xmlns:p14="http://schemas.microsoft.com/office/powerpoint/2010/main" val="3187813712"/>
              </p:ext>
            </p:extLst>
          </p:nvPr>
        </p:nvGraphicFramePr>
        <p:xfrm>
          <a:off x="152400" y="1197601"/>
          <a:ext cx="8839201" cy="5171060"/>
        </p:xfrm>
        <a:graphic>
          <a:graphicData uri="http://schemas.openxmlformats.org/drawingml/2006/table">
            <a:tbl>
              <a:tblPr firstRow="1" bandRow="1">
                <a:tableStyleId>{5C22544A-7EE6-4342-B048-85BDC9FD1C3A}</a:tableStyleId>
              </a:tblPr>
              <a:tblGrid>
                <a:gridCol w="1115627"/>
                <a:gridCol w="4191724"/>
                <a:gridCol w="3531850"/>
              </a:tblGrid>
              <a:tr h="304800">
                <a:tc>
                  <a:txBody>
                    <a:bodyPr/>
                    <a:lstStyle/>
                    <a:p>
                      <a:pPr marL="0" marR="0">
                        <a:lnSpc>
                          <a:spcPct val="115000"/>
                        </a:lnSpc>
                        <a:spcBef>
                          <a:spcPts val="0"/>
                        </a:spcBef>
                        <a:spcAft>
                          <a:spcPts val="0"/>
                        </a:spcAft>
                      </a:pPr>
                      <a:r>
                        <a:rPr lang="en-US" sz="1050" b="1" dirty="0">
                          <a:solidFill>
                            <a:schemeClr val="accent1"/>
                          </a:solidFill>
                          <a:effectLst/>
                          <a:latin typeface="Calibri" panose="020F0502020204030204" pitchFamily="34" charset="0"/>
                        </a:rPr>
                        <a:t> </a:t>
                      </a:r>
                      <a:r>
                        <a:rPr lang="en-US" sz="1050" b="1" dirty="0" smtClean="0">
                          <a:solidFill>
                            <a:schemeClr val="accent1"/>
                          </a:solidFill>
                          <a:effectLst/>
                          <a:latin typeface="Calibri" panose="020F0502020204030204" pitchFamily="34" charset="0"/>
                        </a:rPr>
                        <a:t>empty</a:t>
                      </a:r>
                      <a:r>
                        <a:rPr lang="en-US" sz="1050" b="1" baseline="0" dirty="0" smtClean="0">
                          <a:solidFill>
                            <a:schemeClr val="accent1"/>
                          </a:solidFill>
                          <a:effectLst/>
                          <a:latin typeface="Calibri" panose="020F0502020204030204" pitchFamily="34" charset="0"/>
                        </a:rPr>
                        <a:t> cell</a:t>
                      </a:r>
                      <a:endParaRPr lang="en-US" sz="1050" b="1" dirty="0">
                        <a:solidFill>
                          <a:schemeClr val="accent1"/>
                        </a:solidFill>
                        <a:effectLst/>
                        <a:latin typeface="Calibri" panose="020F0502020204030204" pitchFamily="34" charset="0"/>
                        <a:ea typeface="Times New Roman"/>
                        <a:cs typeface="Times New Roman"/>
                      </a:endParaRPr>
                    </a:p>
                  </a:txBody>
                  <a:tcPr marL="8243" marR="8243" marT="0" marB="0"/>
                </a:tc>
                <a:tc>
                  <a:txBody>
                    <a:bodyPr/>
                    <a:lstStyle/>
                    <a:p>
                      <a:pPr marL="0" marR="0" algn="ctr">
                        <a:lnSpc>
                          <a:spcPct val="115000"/>
                        </a:lnSpc>
                        <a:spcBef>
                          <a:spcPts val="0"/>
                        </a:spcBef>
                        <a:spcAft>
                          <a:spcPts val="0"/>
                        </a:spcAft>
                      </a:pPr>
                      <a:r>
                        <a:rPr lang="en-US" sz="1600" dirty="0">
                          <a:effectLst/>
                          <a:latin typeface="Calibri" panose="020F0502020204030204" pitchFamily="34" charset="0"/>
                        </a:rPr>
                        <a:t>Korea and Japan</a:t>
                      </a:r>
                      <a:endParaRPr lang="en-US" sz="1600" b="1" dirty="0">
                        <a:effectLst/>
                        <a:latin typeface="Calibri" panose="020F0502020204030204" pitchFamily="34" charset="0"/>
                        <a:ea typeface="Times New Roman"/>
                        <a:cs typeface="Times New Roman"/>
                      </a:endParaRPr>
                    </a:p>
                  </a:txBody>
                  <a:tcPr marL="8243" marR="8243" marT="0" marB="0"/>
                </a:tc>
                <a:tc>
                  <a:txBody>
                    <a:bodyPr/>
                    <a:lstStyle/>
                    <a:p>
                      <a:pPr marL="0" marR="0" algn="ctr">
                        <a:lnSpc>
                          <a:spcPct val="115000"/>
                        </a:lnSpc>
                        <a:spcBef>
                          <a:spcPts val="0"/>
                        </a:spcBef>
                        <a:spcAft>
                          <a:spcPts val="0"/>
                        </a:spcAft>
                      </a:pPr>
                      <a:r>
                        <a:rPr lang="en-US" sz="1600" dirty="0">
                          <a:effectLst/>
                          <a:latin typeface="Calibri" panose="020F0502020204030204" pitchFamily="34" charset="0"/>
                        </a:rPr>
                        <a:t>China and Central Asia</a:t>
                      </a:r>
                      <a:endParaRPr lang="en-US" sz="1600" b="1" dirty="0">
                        <a:effectLst/>
                        <a:latin typeface="Calibri" panose="020F0502020204030204" pitchFamily="34" charset="0"/>
                        <a:ea typeface="Times New Roman"/>
                        <a:cs typeface="Times New Roman"/>
                      </a:endParaRPr>
                    </a:p>
                  </a:txBody>
                  <a:tcPr marL="8243" marR="8243" marT="0" marB="0"/>
                </a:tc>
              </a:tr>
              <a:tr h="1063078">
                <a:tc>
                  <a:txBody>
                    <a:bodyPr/>
                    <a:lstStyle/>
                    <a:p>
                      <a:pPr marL="0" marR="0">
                        <a:lnSpc>
                          <a:spcPct val="115000"/>
                        </a:lnSpc>
                        <a:spcBef>
                          <a:spcPts val="0"/>
                        </a:spcBef>
                        <a:spcAft>
                          <a:spcPts val="0"/>
                        </a:spcAft>
                      </a:pPr>
                      <a:r>
                        <a:rPr lang="en-US" sz="1600" b="1" dirty="0">
                          <a:effectLst/>
                          <a:latin typeface="Calibri" panose="020F0502020204030204" pitchFamily="34" charset="0"/>
                        </a:rPr>
                        <a:t>1500</a:t>
                      </a:r>
                      <a:endParaRPr lang="en-US" sz="1600" b="1" dirty="0">
                        <a:effectLst/>
                        <a:latin typeface="Calibri" panose="020F0502020204030204" pitchFamily="34" charset="0"/>
                        <a:ea typeface="Times New Roman"/>
                        <a:cs typeface="Times New Roman"/>
                      </a:endParaRPr>
                    </a:p>
                  </a:txBody>
                  <a:tcPr marL="8243" marR="8243" marT="0" marB="0"/>
                </a:tc>
                <a:tc>
                  <a:txBody>
                    <a:bodyPr/>
                    <a:lstStyle/>
                    <a:p>
                      <a:pPr marL="0" marR="0">
                        <a:lnSpc>
                          <a:spcPct val="115000"/>
                        </a:lnSpc>
                        <a:spcBef>
                          <a:spcPts val="0"/>
                        </a:spcBef>
                        <a:spcAft>
                          <a:spcPts val="0"/>
                        </a:spcAft>
                      </a:pPr>
                      <a:endParaRPr lang="en-US" sz="1600" dirty="0">
                        <a:effectLst/>
                        <a:latin typeface="Calibri" panose="020F0502020204030204" pitchFamily="34" charset="0"/>
                      </a:endParaRPr>
                    </a:p>
                    <a:p>
                      <a:pPr marL="0" marR="0">
                        <a:lnSpc>
                          <a:spcPct val="115000"/>
                        </a:lnSpc>
                        <a:spcBef>
                          <a:spcPts val="0"/>
                        </a:spcBef>
                        <a:spcAft>
                          <a:spcPts val="0"/>
                        </a:spcAft>
                      </a:pPr>
                      <a:r>
                        <a:rPr lang="en-US" sz="1600" dirty="0" smtClean="0">
                          <a:effectLst/>
                          <a:latin typeface="Calibri" panose="020F0502020204030204" pitchFamily="34" charset="0"/>
                        </a:rPr>
                        <a:t>1543 </a:t>
                      </a:r>
                      <a:r>
                        <a:rPr lang="en-US" sz="1600" dirty="0">
                          <a:effectLst/>
                          <a:latin typeface="Calibri" panose="020F0502020204030204" pitchFamily="34" charset="0"/>
                        </a:rPr>
                        <a:t>First Portuguese contacts with Japan</a:t>
                      </a:r>
                    </a:p>
                    <a:p>
                      <a:pPr marL="0" marR="0">
                        <a:lnSpc>
                          <a:spcPct val="115000"/>
                        </a:lnSpc>
                        <a:spcBef>
                          <a:spcPts val="0"/>
                        </a:spcBef>
                        <a:spcAft>
                          <a:spcPts val="0"/>
                        </a:spcAft>
                      </a:pPr>
                      <a:r>
                        <a:rPr lang="en-US" sz="1600" dirty="0" smtClean="0">
                          <a:effectLst/>
                          <a:latin typeface="Calibri" panose="020F0502020204030204" pitchFamily="34" charset="0"/>
                        </a:rPr>
                        <a:t>1592 </a:t>
                      </a:r>
                      <a:r>
                        <a:rPr lang="en-US" sz="1600" dirty="0">
                          <a:effectLst/>
                          <a:latin typeface="Calibri" panose="020F0502020204030204" pitchFamily="34" charset="0"/>
                        </a:rPr>
                        <a:t>Japanese invasion of Korea</a:t>
                      </a:r>
                      <a:endParaRPr lang="en-US" sz="1600" dirty="0">
                        <a:effectLst/>
                        <a:latin typeface="Calibri" panose="020F0502020204030204" pitchFamily="34" charset="0"/>
                        <a:ea typeface="Times New Roman"/>
                        <a:cs typeface="Times New Roman"/>
                      </a:endParaRPr>
                    </a:p>
                  </a:txBody>
                  <a:tcPr marL="8243" marR="8243" marT="0" marB="0"/>
                </a:tc>
                <a:tc>
                  <a:txBody>
                    <a:bodyPr/>
                    <a:lstStyle/>
                    <a:p>
                      <a:pPr marL="0" marR="0">
                        <a:lnSpc>
                          <a:spcPct val="115000"/>
                        </a:lnSpc>
                        <a:spcBef>
                          <a:spcPts val="0"/>
                        </a:spcBef>
                        <a:spcAft>
                          <a:spcPts val="0"/>
                        </a:spcAft>
                      </a:pPr>
                      <a:r>
                        <a:rPr lang="en-US" sz="1600" dirty="0">
                          <a:effectLst/>
                          <a:latin typeface="Calibri" panose="020F0502020204030204" pitchFamily="34" charset="0"/>
                        </a:rPr>
                        <a:t> </a:t>
                      </a:r>
                      <a:r>
                        <a:rPr lang="en-US" sz="1600" dirty="0" smtClean="0">
                          <a:effectLst/>
                          <a:latin typeface="Calibri" panose="020F0502020204030204" pitchFamily="34" charset="0"/>
                        </a:rPr>
                        <a:t>1517 </a:t>
                      </a:r>
                      <a:r>
                        <a:rPr lang="en-US" sz="1600" dirty="0">
                          <a:effectLst/>
                          <a:latin typeface="Calibri" panose="020F0502020204030204" pitchFamily="34" charset="0"/>
                        </a:rPr>
                        <a:t>Portuguese embassy to China</a:t>
                      </a:r>
                      <a:endParaRPr lang="en-US" sz="1600" dirty="0">
                        <a:effectLst/>
                        <a:latin typeface="Calibri" panose="020F0502020204030204" pitchFamily="34" charset="0"/>
                        <a:ea typeface="Times New Roman"/>
                        <a:cs typeface="Times New Roman"/>
                      </a:endParaRPr>
                    </a:p>
                  </a:txBody>
                  <a:tcPr marL="8243" marR="8243" marT="0" marB="0"/>
                </a:tc>
              </a:tr>
              <a:tr h="2681518">
                <a:tc>
                  <a:txBody>
                    <a:bodyPr/>
                    <a:lstStyle/>
                    <a:p>
                      <a:pPr marL="0" marR="0">
                        <a:lnSpc>
                          <a:spcPct val="115000"/>
                        </a:lnSpc>
                        <a:spcBef>
                          <a:spcPts val="0"/>
                        </a:spcBef>
                        <a:spcAft>
                          <a:spcPts val="0"/>
                        </a:spcAft>
                      </a:pPr>
                      <a:r>
                        <a:rPr lang="en-US" sz="1600" b="1" dirty="0">
                          <a:effectLst/>
                          <a:latin typeface="Calibri" panose="020F0502020204030204" pitchFamily="34" charset="0"/>
                        </a:rPr>
                        <a:t>16oo</a:t>
                      </a:r>
                      <a:endParaRPr lang="en-US" sz="1600" b="1" dirty="0">
                        <a:effectLst/>
                        <a:latin typeface="Calibri" panose="020F0502020204030204" pitchFamily="34" charset="0"/>
                        <a:ea typeface="Times New Roman"/>
                        <a:cs typeface="Times New Roman"/>
                      </a:endParaRPr>
                    </a:p>
                  </a:txBody>
                  <a:tcPr marL="8243" marR="8243" marT="0" marB="0"/>
                </a:tc>
                <a:tc>
                  <a:txBody>
                    <a:bodyPr/>
                    <a:lstStyle/>
                    <a:p>
                      <a:pPr marL="0" marR="0">
                        <a:lnSpc>
                          <a:spcPct val="115000"/>
                        </a:lnSpc>
                        <a:spcBef>
                          <a:spcPts val="0"/>
                        </a:spcBef>
                        <a:spcAft>
                          <a:spcPts val="0"/>
                        </a:spcAft>
                      </a:pPr>
                      <a:r>
                        <a:rPr lang="en-US" sz="1600" dirty="0">
                          <a:effectLst/>
                          <a:latin typeface="Calibri" panose="020F0502020204030204" pitchFamily="34" charset="0"/>
                        </a:rPr>
                        <a:t> </a:t>
                      </a:r>
                      <a:r>
                        <a:rPr lang="en-US" sz="1600" dirty="0" smtClean="0">
                          <a:effectLst/>
                          <a:latin typeface="Calibri" panose="020F0502020204030204" pitchFamily="34" charset="0"/>
                        </a:rPr>
                        <a:t>1603 </a:t>
                      </a:r>
                      <a:r>
                        <a:rPr lang="en-US" sz="1600" dirty="0">
                          <a:effectLst/>
                          <a:latin typeface="Calibri" panose="020F0502020204030204" pitchFamily="34" charset="0"/>
                        </a:rPr>
                        <a:t>Tokugawa </a:t>
                      </a:r>
                      <a:r>
                        <a:rPr lang="en-US" sz="1600" dirty="0" err="1">
                          <a:effectLst/>
                          <a:latin typeface="Calibri" panose="020F0502020204030204" pitchFamily="34" charset="0"/>
                        </a:rPr>
                        <a:t>Shogunate</a:t>
                      </a:r>
                      <a:r>
                        <a:rPr lang="en-US" sz="1600" dirty="0">
                          <a:effectLst/>
                          <a:latin typeface="Calibri" panose="020F0502020204030204" pitchFamily="34" charset="0"/>
                        </a:rPr>
                        <a:t> formed</a:t>
                      </a:r>
                    </a:p>
                    <a:p>
                      <a:pPr marL="0" marR="0">
                        <a:lnSpc>
                          <a:spcPct val="115000"/>
                        </a:lnSpc>
                        <a:spcBef>
                          <a:spcPts val="0"/>
                        </a:spcBef>
                        <a:spcAft>
                          <a:spcPts val="0"/>
                        </a:spcAft>
                      </a:pPr>
                      <a:r>
                        <a:rPr lang="en-US" sz="1600" dirty="0">
                          <a:effectLst/>
                          <a:latin typeface="Calibri" panose="020F0502020204030204" pitchFamily="34" charset="0"/>
                        </a:rPr>
                        <a:t> </a:t>
                      </a:r>
                      <a:r>
                        <a:rPr lang="en-US" sz="1600" dirty="0" smtClean="0">
                          <a:effectLst/>
                          <a:latin typeface="Calibri" panose="020F0502020204030204" pitchFamily="34" charset="0"/>
                        </a:rPr>
                        <a:t>1633-1639 </a:t>
                      </a:r>
                      <a:r>
                        <a:rPr lang="en-US" sz="1600" dirty="0">
                          <a:effectLst/>
                          <a:latin typeface="Calibri" panose="020F0502020204030204" pitchFamily="34" charset="0"/>
                        </a:rPr>
                        <a:t>Japanese edicts close down trade with Europe</a:t>
                      </a:r>
                      <a:endParaRPr lang="en-US" sz="1600" dirty="0">
                        <a:effectLst/>
                        <a:latin typeface="Calibri" panose="020F0502020204030204" pitchFamily="34" charset="0"/>
                        <a:ea typeface="Times New Roman"/>
                        <a:cs typeface="Times New Roman"/>
                      </a:endParaRPr>
                    </a:p>
                  </a:txBody>
                  <a:tcPr marL="8243" marR="8243" marT="0" marB="0"/>
                </a:tc>
                <a:tc>
                  <a:txBody>
                    <a:bodyPr/>
                    <a:lstStyle/>
                    <a:p>
                      <a:pPr marL="0" marR="0">
                        <a:lnSpc>
                          <a:spcPct val="115000"/>
                        </a:lnSpc>
                        <a:spcBef>
                          <a:spcPts val="0"/>
                        </a:spcBef>
                        <a:spcAft>
                          <a:spcPts val="0"/>
                        </a:spcAft>
                      </a:pPr>
                      <a:r>
                        <a:rPr lang="en-US" sz="1600" dirty="0">
                          <a:effectLst/>
                          <a:latin typeface="Calibri" panose="020F0502020204030204" pitchFamily="34" charset="0"/>
                        </a:rPr>
                        <a:t>1601 Matteo Ricci allowed to reside in </a:t>
                      </a:r>
                      <a:r>
                        <a:rPr lang="en-US" sz="1600" dirty="0" smtClean="0">
                          <a:effectLst/>
                          <a:latin typeface="Calibri" panose="020F0502020204030204" pitchFamily="34" charset="0"/>
                        </a:rPr>
                        <a:t>Beijing</a:t>
                      </a:r>
                      <a:r>
                        <a:rPr lang="en-US" sz="1600" dirty="0">
                          <a:effectLst/>
                          <a:latin typeface="Calibri" panose="020F0502020204030204" pitchFamily="34" charset="0"/>
                        </a:rPr>
                        <a:t> </a:t>
                      </a:r>
                    </a:p>
                    <a:p>
                      <a:pPr marL="0" marR="0">
                        <a:lnSpc>
                          <a:spcPct val="115000"/>
                        </a:lnSpc>
                        <a:spcBef>
                          <a:spcPts val="0"/>
                        </a:spcBef>
                        <a:spcAft>
                          <a:spcPts val="0"/>
                        </a:spcAft>
                      </a:pPr>
                      <a:r>
                        <a:rPr lang="en-US" sz="1600" dirty="0">
                          <a:effectLst/>
                          <a:latin typeface="Calibri" panose="020F0502020204030204" pitchFamily="34" charset="0"/>
                        </a:rPr>
                        <a:t>1644 Qing conquest of Beijing</a:t>
                      </a:r>
                    </a:p>
                    <a:p>
                      <a:pPr marL="0" marR="0">
                        <a:lnSpc>
                          <a:spcPct val="115000"/>
                        </a:lnSpc>
                        <a:spcBef>
                          <a:spcPts val="0"/>
                        </a:spcBef>
                        <a:spcAft>
                          <a:spcPts val="0"/>
                        </a:spcAft>
                      </a:pPr>
                      <a:r>
                        <a:rPr lang="en-US" sz="1600" dirty="0" smtClean="0">
                          <a:effectLst/>
                          <a:latin typeface="Calibri" panose="020F0502020204030204" pitchFamily="34" charset="0"/>
                        </a:rPr>
                        <a:t>1662-1722 </a:t>
                      </a:r>
                      <a:r>
                        <a:rPr lang="en-US" sz="1600" dirty="0">
                          <a:effectLst/>
                          <a:latin typeface="Calibri" panose="020F0502020204030204" pitchFamily="34" charset="0"/>
                        </a:rPr>
                        <a:t>Rule of Emperor Kangxi 1689 Treaty of </a:t>
                      </a:r>
                      <a:r>
                        <a:rPr lang="en-US" sz="1600" dirty="0" err="1">
                          <a:effectLst/>
                          <a:latin typeface="Calibri" panose="020F0502020204030204" pitchFamily="34" charset="0"/>
                        </a:rPr>
                        <a:t>Nerchinsk</a:t>
                      </a:r>
                      <a:r>
                        <a:rPr lang="en-US" sz="1600" dirty="0">
                          <a:effectLst/>
                          <a:latin typeface="Calibri" panose="020F0502020204030204" pitchFamily="34" charset="0"/>
                        </a:rPr>
                        <a:t> with Russia 1691 Qing control of Inner Mongolia</a:t>
                      </a:r>
                      <a:endParaRPr lang="en-US" sz="1600" dirty="0">
                        <a:effectLst/>
                        <a:latin typeface="Calibri" panose="020F0502020204030204" pitchFamily="34" charset="0"/>
                        <a:ea typeface="Times New Roman"/>
                        <a:cs typeface="Times New Roman"/>
                      </a:endParaRPr>
                    </a:p>
                  </a:txBody>
                  <a:tcPr marL="8243" marR="8243" marT="0" marB="0"/>
                </a:tc>
              </a:tr>
              <a:tr h="1063078">
                <a:tc>
                  <a:txBody>
                    <a:bodyPr/>
                    <a:lstStyle/>
                    <a:p>
                      <a:pPr marL="0" marR="0">
                        <a:lnSpc>
                          <a:spcPct val="115000"/>
                        </a:lnSpc>
                        <a:spcBef>
                          <a:spcPts val="0"/>
                        </a:spcBef>
                        <a:spcAft>
                          <a:spcPts val="0"/>
                        </a:spcAft>
                      </a:pPr>
                      <a:r>
                        <a:rPr lang="en-US" sz="1600" b="1" dirty="0">
                          <a:effectLst/>
                          <a:latin typeface="Calibri" panose="020F0502020204030204" pitchFamily="34" charset="0"/>
                        </a:rPr>
                        <a:t>1700</a:t>
                      </a:r>
                      <a:endParaRPr lang="en-US" sz="1600" b="1" dirty="0">
                        <a:effectLst/>
                        <a:latin typeface="Calibri" panose="020F0502020204030204" pitchFamily="34" charset="0"/>
                        <a:ea typeface="Times New Roman"/>
                        <a:cs typeface="Times New Roman"/>
                      </a:endParaRPr>
                    </a:p>
                  </a:txBody>
                  <a:tcPr marL="8243" marR="8243" marT="0" marB="0"/>
                </a:tc>
                <a:tc>
                  <a:txBody>
                    <a:bodyPr/>
                    <a:lstStyle/>
                    <a:p>
                      <a:pPr marL="0" marR="0">
                        <a:lnSpc>
                          <a:spcPct val="115000"/>
                        </a:lnSpc>
                        <a:spcBef>
                          <a:spcPts val="0"/>
                        </a:spcBef>
                        <a:spcAft>
                          <a:spcPts val="0"/>
                        </a:spcAft>
                      </a:pPr>
                      <a:r>
                        <a:rPr lang="en-US" sz="1600" dirty="0">
                          <a:effectLst/>
                          <a:latin typeface="Calibri" panose="020F0502020204030204" pitchFamily="34" charset="0"/>
                        </a:rPr>
                        <a:t>1702 Trial of the Forty-Seven Ronin</a:t>
                      </a:r>
                    </a:p>
                    <a:p>
                      <a:pPr marL="0" marR="0">
                        <a:lnSpc>
                          <a:spcPct val="115000"/>
                        </a:lnSpc>
                        <a:spcBef>
                          <a:spcPts val="0"/>
                        </a:spcBef>
                        <a:spcAft>
                          <a:spcPts val="0"/>
                        </a:spcAft>
                      </a:pPr>
                      <a:r>
                        <a:rPr lang="en-US" sz="1600" dirty="0">
                          <a:effectLst/>
                          <a:latin typeface="Calibri" panose="020F0502020204030204" pitchFamily="34" charset="0"/>
                        </a:rPr>
                        <a:t> </a:t>
                      </a:r>
                      <a:endParaRPr lang="en-US" sz="1600" dirty="0" smtClean="0">
                        <a:effectLst/>
                        <a:latin typeface="Calibri" panose="020F0502020204030204" pitchFamily="34" charset="0"/>
                      </a:endParaRPr>
                    </a:p>
                    <a:p>
                      <a:pPr marL="0" marR="0">
                        <a:lnSpc>
                          <a:spcPct val="115000"/>
                        </a:lnSpc>
                        <a:spcBef>
                          <a:spcPts val="0"/>
                        </a:spcBef>
                        <a:spcAft>
                          <a:spcPts val="0"/>
                        </a:spcAft>
                      </a:pPr>
                      <a:r>
                        <a:rPr lang="en-US" sz="1600" dirty="0" smtClean="0">
                          <a:effectLst/>
                          <a:latin typeface="Calibri" panose="020F0502020204030204" pitchFamily="34" charset="0"/>
                        </a:rPr>
                        <a:t>1792 </a:t>
                      </a:r>
                      <a:r>
                        <a:rPr lang="en-US" sz="1600" dirty="0">
                          <a:effectLst/>
                          <a:latin typeface="Calibri" panose="020F0502020204030204" pitchFamily="34" charset="0"/>
                        </a:rPr>
                        <a:t>Russian ships first spotted off the coast of Japan</a:t>
                      </a:r>
                      <a:endParaRPr lang="en-US" sz="1600" dirty="0">
                        <a:effectLst/>
                        <a:latin typeface="Calibri" panose="020F0502020204030204" pitchFamily="34" charset="0"/>
                        <a:ea typeface="Times New Roman"/>
                        <a:cs typeface="Times New Roman"/>
                      </a:endParaRPr>
                    </a:p>
                  </a:txBody>
                  <a:tcPr marL="8243" marR="8243" marT="0" marB="0"/>
                </a:tc>
                <a:tc>
                  <a:txBody>
                    <a:bodyPr/>
                    <a:lstStyle/>
                    <a:p>
                      <a:pPr marL="0" marR="0">
                        <a:lnSpc>
                          <a:spcPct val="115000"/>
                        </a:lnSpc>
                        <a:spcBef>
                          <a:spcPts val="0"/>
                        </a:spcBef>
                        <a:spcAft>
                          <a:spcPts val="0"/>
                        </a:spcAft>
                      </a:pPr>
                      <a:r>
                        <a:rPr lang="en-US" sz="1600" dirty="0">
                          <a:effectLst/>
                          <a:latin typeface="Calibri" panose="020F0502020204030204" pitchFamily="34" charset="0"/>
                        </a:rPr>
                        <a:t> </a:t>
                      </a:r>
                      <a:endParaRPr lang="en-US" sz="1600" dirty="0" smtClean="0">
                        <a:effectLst/>
                        <a:latin typeface="Calibri" panose="020F0502020204030204" pitchFamily="34" charset="0"/>
                      </a:endParaRPr>
                    </a:p>
                    <a:p>
                      <a:pPr marL="0" marR="0">
                        <a:lnSpc>
                          <a:spcPct val="115000"/>
                        </a:lnSpc>
                        <a:spcBef>
                          <a:spcPts val="0"/>
                        </a:spcBef>
                        <a:spcAft>
                          <a:spcPts val="0"/>
                        </a:spcAft>
                      </a:pPr>
                      <a:r>
                        <a:rPr lang="en-US" sz="1600" dirty="0" smtClean="0">
                          <a:effectLst/>
                          <a:latin typeface="Calibri" panose="020F0502020204030204" pitchFamily="34" charset="0"/>
                        </a:rPr>
                        <a:t>1736-1796 </a:t>
                      </a:r>
                      <a:r>
                        <a:rPr lang="en-US" sz="1600" dirty="0">
                          <a:effectLst/>
                          <a:latin typeface="Calibri" panose="020F0502020204030204" pitchFamily="34" charset="0"/>
                        </a:rPr>
                        <a:t>Rule of Emperor Qianlong</a:t>
                      </a:r>
                      <a:endParaRPr lang="en-US" sz="1600" dirty="0">
                        <a:effectLst/>
                        <a:latin typeface="Calibri" panose="020F0502020204030204" pitchFamily="34" charset="0"/>
                        <a:ea typeface="Times New Roman"/>
                        <a:cs typeface="Times New Roman"/>
                      </a:endParaRPr>
                    </a:p>
                  </a:txBody>
                  <a:tcPr marL="8243" marR="8243" marT="0" marB="0"/>
                </a:tc>
              </a:tr>
            </a:tbl>
          </a:graphicData>
        </a:graphic>
      </p:graphicFrame>
      <p:sp>
        <p:nvSpPr>
          <p:cNvPr id="10" name="Content Placeholder 9"/>
          <p:cNvSpPr>
            <a:spLocks noGrp="1"/>
          </p:cNvSpPr>
          <p:nvPr>
            <p:ph idx="1"/>
          </p:nvPr>
        </p:nvSpPr>
        <p:spPr>
          <a:xfrm>
            <a:off x="8408988" y="6581001"/>
            <a:ext cx="725487" cy="276999"/>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p553</a:t>
            </a:r>
            <a:endParaRPr lang="en-US" altLang="en-US" sz="1200" b="1" kern="1200" dirty="0">
              <a:solidFill>
                <a:srgbClr val="000000"/>
              </a:solidFill>
              <a:latin typeface="Arial" pitchFamily="34" charset="0"/>
              <a:ea typeface="ＭＳ Ｐゴシック" pitchFamily="34" charset="-128"/>
            </a:endParaRPr>
          </a:p>
        </p:txBody>
      </p:sp>
    </p:spTree>
    <p:extLst>
      <p:ext uri="{BB962C8B-B14F-4D97-AF65-F5344CB8AC3E}">
        <p14:creationId xmlns:p14="http://schemas.microsoft.com/office/powerpoint/2010/main" val="1708066656"/>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492443"/>
          </a:xfrm>
        </p:spPr>
        <p:txBody>
          <a:bodyPr/>
          <a:lstStyle/>
          <a:p>
            <a:r>
              <a:rPr lang="en-US" altLang="en-US" sz="2600" dirty="0" smtClean="0"/>
              <a:t>Comprehensive Map of the Myriad Nations</a:t>
            </a:r>
            <a:endParaRPr lang="en-US" sz="2600" dirty="0"/>
          </a:p>
        </p:txBody>
      </p:sp>
      <p:pic>
        <p:nvPicPr>
          <p:cNvPr id="13313" name="Picture 1" descr="Thanks to the “Dutch studies” scholars and to overseas contacts, many Japanese were well informed about the cultures, technologies, and political systems of various parts of the world. This combination map and ethnographic text of 1671 graphically explores the differences among the many peoples living or traveling in Asia. The map of the Pacific hemisphere has the north pole on the left and the south pole on the extreme right of the drawin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066800"/>
            <a:ext cx="8636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305800" y="6572980"/>
            <a:ext cx="838200" cy="276999"/>
          </a:xfrm>
        </p:spPr>
        <p:txBody>
          <a:bodyPr/>
          <a:lstStyle/>
          <a:p>
            <a:pPr marL="0" lvl="0" indent="0" algn="r"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p555</a:t>
            </a:r>
            <a:endParaRPr lang="en-US" altLang="en-US" sz="1200" b="1" kern="1200" dirty="0">
              <a:solidFill>
                <a:srgbClr val="000000"/>
              </a:solidFill>
              <a:latin typeface="Arial" pitchFamily="34" charset="0"/>
              <a:ea typeface="ＭＳ Ｐゴシック" pitchFamily="34" charset="-128"/>
            </a:endParaRPr>
          </a:p>
        </p:txBody>
      </p:sp>
    </p:spTree>
    <p:extLst>
      <p:ext uri="{BB962C8B-B14F-4D97-AF65-F5344CB8AC3E}">
        <p14:creationId xmlns:p14="http://schemas.microsoft.com/office/powerpoint/2010/main" val="3200222773"/>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a:xfrm>
            <a:off x="685800" y="152400"/>
            <a:ext cx="7772400" cy="1447800"/>
          </a:xfrm>
        </p:spPr>
        <p:txBody>
          <a:bodyPr/>
          <a:lstStyle/>
          <a:p>
            <a:pPr eaLnBrk="1" hangingPunct="1"/>
            <a:r>
              <a:rPr lang="en-US" altLang="en-US" dirty="0" smtClean="0">
                <a:solidFill>
                  <a:schemeClr val="tx1"/>
                </a:solidFill>
                <a:latin typeface="Arial" pitchFamily="34" charset="0"/>
              </a:rPr>
              <a:t>The </a:t>
            </a:r>
            <a:r>
              <a:rPr lang="en-US" altLang="en-US" dirty="0" err="1" smtClean="0">
                <a:solidFill>
                  <a:schemeClr val="tx1"/>
                </a:solidFill>
                <a:latin typeface="Arial" pitchFamily="34" charset="0"/>
              </a:rPr>
              <a:t>Imjin</a:t>
            </a:r>
            <a:r>
              <a:rPr lang="en-US" altLang="en-US" dirty="0" smtClean="0">
                <a:solidFill>
                  <a:schemeClr val="tx1"/>
                </a:solidFill>
                <a:latin typeface="Arial" pitchFamily="34" charset="0"/>
              </a:rPr>
              <a:t> War and Japanese Unification</a:t>
            </a:r>
          </a:p>
        </p:txBody>
      </p:sp>
      <p:sp>
        <p:nvSpPr>
          <p:cNvPr id="15362" name="Content Placeholder 2"/>
          <p:cNvSpPr>
            <a:spLocks noGrp="1"/>
          </p:cNvSpPr>
          <p:nvPr>
            <p:ph idx="1"/>
          </p:nvPr>
        </p:nvSpPr>
        <p:spPr>
          <a:xfrm>
            <a:off x="762000" y="2362200"/>
            <a:ext cx="7772400" cy="2185214"/>
          </a:xfrm>
        </p:spPr>
        <p:txBody>
          <a:bodyPr/>
          <a:lstStyle/>
          <a:p>
            <a:pPr marL="0" indent="0" eaLnBrk="1" hangingPunct="1">
              <a:buFontTx/>
              <a:buChar char="•"/>
            </a:pPr>
            <a:r>
              <a:rPr lang="en-US" altLang="en-US" dirty="0" smtClean="0">
                <a:latin typeface="Arial" pitchFamily="34" charset="0"/>
              </a:rPr>
              <a:t> Imperial disunity and rise of the daimyo</a:t>
            </a:r>
          </a:p>
          <a:p>
            <a:pPr marL="0" indent="0" eaLnBrk="1" hangingPunct="1">
              <a:buFontTx/>
              <a:buChar char="•"/>
            </a:pPr>
            <a:r>
              <a:rPr lang="en-US" altLang="en-US" dirty="0" smtClean="0">
                <a:latin typeface="Arial" pitchFamily="34" charset="0"/>
              </a:rPr>
              <a:t> 1592-1598: invasion and conquest in Korea</a:t>
            </a:r>
          </a:p>
          <a:p>
            <a:pPr marL="800100" lvl="2" indent="0" eaLnBrk="1" hangingPunct="1"/>
            <a:r>
              <a:rPr lang="en-US" altLang="en-US" dirty="0" smtClean="0">
                <a:latin typeface="Arial" pitchFamily="34" charset="0"/>
              </a:rPr>
              <a:t> Impact on Korea and Ming China</a:t>
            </a:r>
          </a:p>
        </p:txBody>
      </p:sp>
    </p:spTree>
    <p:extLst>
      <p:ext uri="{BB962C8B-B14F-4D97-AF65-F5344CB8AC3E}">
        <p14:creationId xmlns:p14="http://schemas.microsoft.com/office/powerpoint/2010/main" val="2427779692"/>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685800" y="152400"/>
            <a:ext cx="7772400" cy="1447800"/>
          </a:xfrm>
        </p:spPr>
        <p:txBody>
          <a:bodyPr/>
          <a:lstStyle/>
          <a:p>
            <a:pPr eaLnBrk="1" hangingPunct="1"/>
            <a:r>
              <a:rPr lang="en-US" altLang="en-US" dirty="0" smtClean="0">
                <a:solidFill>
                  <a:schemeClr val="tx1"/>
                </a:solidFill>
                <a:latin typeface="Arial" pitchFamily="34" charset="0"/>
              </a:rPr>
              <a:t>Tokugawa Japan and </a:t>
            </a:r>
            <a:r>
              <a:rPr lang="en-US" altLang="en-US" dirty="0" err="1" smtClean="0">
                <a:solidFill>
                  <a:schemeClr val="tx1"/>
                </a:solidFill>
                <a:latin typeface="Arial" pitchFamily="34" charset="0"/>
              </a:rPr>
              <a:t>Choson</a:t>
            </a:r>
            <a:r>
              <a:rPr lang="en-US" altLang="en-US" dirty="0" smtClean="0">
                <a:solidFill>
                  <a:schemeClr val="tx1"/>
                </a:solidFill>
                <a:latin typeface="Arial" pitchFamily="34" charset="0"/>
              </a:rPr>
              <a:t> Korea to 1800</a:t>
            </a:r>
          </a:p>
        </p:txBody>
      </p:sp>
      <p:sp>
        <p:nvSpPr>
          <p:cNvPr id="3" name="Content Placeholder 2"/>
          <p:cNvSpPr>
            <a:spLocks noGrp="1"/>
          </p:cNvSpPr>
          <p:nvPr>
            <p:ph idx="1"/>
          </p:nvPr>
        </p:nvSpPr>
        <p:spPr>
          <a:xfrm>
            <a:off x="685800" y="1600200"/>
            <a:ext cx="8382000" cy="5213350"/>
          </a:xfrm>
        </p:spPr>
        <p:txBody>
          <a:bodyPr>
            <a:normAutofit lnSpcReduction="10000"/>
          </a:bodyPr>
          <a:lstStyle/>
          <a:p>
            <a:pPr marL="457200" indent="-457200" eaLnBrk="1" hangingPunct="1">
              <a:buFont typeface="Arial" panose="020B0604020202020204" pitchFamily="34" charset="0"/>
              <a:buChar char="•"/>
              <a:defRPr/>
            </a:pPr>
            <a:r>
              <a:rPr lang="en-US" dirty="0" smtClean="0">
                <a:cs typeface="+mn-cs"/>
              </a:rPr>
              <a:t>Japanese Reunification and Economic Growth</a:t>
            </a:r>
          </a:p>
          <a:p>
            <a:pPr marL="400050" lvl="1" indent="0" eaLnBrk="1" hangingPunct="1">
              <a:buFont typeface="Arial" pitchFamily="34" charset="0"/>
              <a:buChar char="•"/>
              <a:defRPr/>
            </a:pPr>
            <a:r>
              <a:rPr lang="en-US" dirty="0" smtClean="0">
                <a:cs typeface="+mn-cs"/>
              </a:rPr>
              <a:t>	Centralization: Shogun at Edo</a:t>
            </a:r>
          </a:p>
          <a:p>
            <a:pPr marL="400050" lvl="1" indent="0" eaLnBrk="1" hangingPunct="1">
              <a:buFont typeface="Arial" pitchFamily="34" charset="0"/>
              <a:buChar char="•"/>
              <a:defRPr/>
            </a:pPr>
            <a:r>
              <a:rPr lang="en-US" dirty="0" smtClean="0">
                <a:cs typeface="+mn-cs"/>
              </a:rPr>
              <a:t>	Regional lords and economic innovation</a:t>
            </a:r>
          </a:p>
          <a:p>
            <a:pPr marL="400050" lvl="1" indent="0" eaLnBrk="1" hangingPunct="1">
              <a:buFont typeface="Arial" pitchFamily="34" charset="0"/>
              <a:buChar char="•"/>
              <a:defRPr/>
            </a:pPr>
            <a:r>
              <a:rPr lang="en-US" dirty="0" smtClean="0">
                <a:cs typeface="+mn-cs"/>
              </a:rPr>
              <a:t>	Remaking of the samurai</a:t>
            </a:r>
          </a:p>
          <a:p>
            <a:pPr marL="457200" indent="-457200" eaLnBrk="1" hangingPunct="1">
              <a:buFont typeface="Arial" panose="020B0604020202020204" pitchFamily="34" charset="0"/>
              <a:buChar char="•"/>
              <a:defRPr/>
            </a:pPr>
            <a:r>
              <a:rPr lang="en-US" dirty="0" smtClean="0">
                <a:cs typeface="+mn-cs"/>
              </a:rPr>
              <a:t>Japanese Elite Decline and Social Crisis</a:t>
            </a:r>
          </a:p>
          <a:p>
            <a:pPr marL="400050" lvl="1" indent="0" eaLnBrk="1" hangingPunct="1">
              <a:buFont typeface="Arial" pitchFamily="34" charset="0"/>
              <a:buChar char="•"/>
              <a:defRPr/>
            </a:pPr>
            <a:r>
              <a:rPr lang="en-US" dirty="0" smtClean="0"/>
              <a:t>	</a:t>
            </a:r>
            <a:r>
              <a:rPr lang="en-US" dirty="0" smtClean="0">
                <a:cs typeface="+mn-cs"/>
              </a:rPr>
              <a:t>Population growth, agriculture and 	prices</a:t>
            </a:r>
          </a:p>
          <a:p>
            <a:pPr marL="400050" lvl="1" indent="0" eaLnBrk="1" hangingPunct="1">
              <a:buFont typeface="Arial" pitchFamily="34" charset="0"/>
              <a:buChar char="•"/>
              <a:defRPr/>
            </a:pPr>
            <a:r>
              <a:rPr lang="en-US" dirty="0" smtClean="0">
                <a:cs typeface="+mn-cs"/>
              </a:rPr>
              <a:t>	Transition: Military to civil society</a:t>
            </a:r>
          </a:p>
          <a:p>
            <a:pPr marL="1714500" lvl="4" indent="0" eaLnBrk="1" hangingPunct="1">
              <a:buFont typeface="Arial" pitchFamily="34" charset="0"/>
              <a:buChar char="•"/>
              <a:defRPr/>
            </a:pPr>
            <a:r>
              <a:rPr lang="en-US" sz="2800" dirty="0" smtClean="0">
                <a:cs typeface="+mn-cs"/>
              </a:rPr>
              <a:t> 1702: Forty-seven </a:t>
            </a:r>
            <a:r>
              <a:rPr lang="en-US" sz="2800" dirty="0" err="1" smtClean="0">
                <a:cs typeface="+mn-cs"/>
              </a:rPr>
              <a:t>Ronin</a:t>
            </a:r>
            <a:endParaRPr lang="en-US" sz="2800" dirty="0" smtClean="0">
              <a:cs typeface="+mn-cs"/>
            </a:endParaRPr>
          </a:p>
        </p:txBody>
      </p:sp>
    </p:spTree>
    <p:extLst>
      <p:ext uri="{BB962C8B-B14F-4D97-AF65-F5344CB8AC3E}">
        <p14:creationId xmlns:p14="http://schemas.microsoft.com/office/powerpoint/2010/main" val="4242268454"/>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2449</TotalTime>
  <Words>985</Words>
  <Application>Microsoft Office PowerPoint</Application>
  <PresentationFormat>On-screen Show (4:3)</PresentationFormat>
  <Paragraphs>114</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ＭＳ Ｐゴシック</vt:lpstr>
      <vt:lpstr>Arial</vt:lpstr>
      <vt:lpstr>Calibri</vt:lpstr>
      <vt:lpstr>Times New Roman</vt:lpstr>
      <vt:lpstr>Wingdings</vt:lpstr>
      <vt:lpstr>1_Lockard_topic</vt:lpstr>
      <vt:lpstr>Chapter 20 East Asia in Global Perspective</vt:lpstr>
      <vt:lpstr>Korean Turtle Boats</vt:lpstr>
      <vt:lpstr>East Asia and Europe</vt:lpstr>
      <vt:lpstr>East Asia and Europe, continued</vt:lpstr>
      <vt:lpstr>Great Pagoda at Kew Gardens </vt:lpstr>
      <vt:lpstr>Chronology of Korea and Japan and China and Central Asia</vt:lpstr>
      <vt:lpstr>Comprehensive Map of the Myriad Nations</vt:lpstr>
      <vt:lpstr>The Imjin War and Japanese Unification</vt:lpstr>
      <vt:lpstr>Tokugawa Japan and Choson Korea to 1800</vt:lpstr>
      <vt:lpstr>Japanese Export Porcelain</vt:lpstr>
      <vt:lpstr>From Ming to Qing</vt:lpstr>
      <vt:lpstr>From Ming to Qing, continued</vt:lpstr>
      <vt:lpstr>Tokugawa Ieyasu</vt:lpstr>
      <vt:lpstr>Woodblock Print of the “Forty-Seven Ronin” Story</vt:lpstr>
      <vt:lpstr>Nineteenth-Century Children’s Carriage</vt:lpstr>
      <vt:lpstr>The Qing Empire, 1644–1783</vt:lpstr>
      <vt:lpstr>Emperor Kangxi </vt:lpstr>
      <vt:lpstr>Climate and Diversity in the Qing Empire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121</cp:revision>
  <dcterms:created xsi:type="dcterms:W3CDTF">2006-12-01T20:54:40Z</dcterms:created>
  <dcterms:modified xsi:type="dcterms:W3CDTF">2015-10-09T18:30:27Z</dcterms:modified>
</cp:coreProperties>
</file>